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2"/>
  </p:notesMasterIdLst>
  <p:sldIdLst>
    <p:sldId id="256" r:id="rId2"/>
    <p:sldId id="481" r:id="rId3"/>
    <p:sldId id="262" r:id="rId4"/>
    <p:sldId id="269" r:id="rId5"/>
    <p:sldId id="631" r:id="rId6"/>
    <p:sldId id="272" r:id="rId7"/>
    <p:sldId id="402" r:id="rId8"/>
    <p:sldId id="271" r:id="rId9"/>
    <p:sldId id="634" r:id="rId10"/>
    <p:sldId id="632" r:id="rId11"/>
    <p:sldId id="635" r:id="rId12"/>
    <p:sldId id="601" r:id="rId13"/>
    <p:sldId id="335" r:id="rId14"/>
    <p:sldId id="344" r:id="rId15"/>
    <p:sldId id="536" r:id="rId16"/>
    <p:sldId id="602" r:id="rId17"/>
    <p:sldId id="603" r:id="rId18"/>
    <p:sldId id="327" r:id="rId19"/>
    <p:sldId id="341" r:id="rId20"/>
    <p:sldId id="605" r:id="rId21"/>
    <p:sldId id="608" r:id="rId22"/>
    <p:sldId id="606" r:id="rId23"/>
    <p:sldId id="607" r:id="rId24"/>
    <p:sldId id="628" r:id="rId25"/>
    <p:sldId id="540" r:id="rId26"/>
    <p:sldId id="541" r:id="rId27"/>
    <p:sldId id="636" r:id="rId28"/>
    <p:sldId id="542" r:id="rId29"/>
    <p:sldId id="359" r:id="rId30"/>
    <p:sldId id="360" r:id="rId31"/>
    <p:sldId id="614" r:id="rId32"/>
    <p:sldId id="638" r:id="rId33"/>
    <p:sldId id="545" r:id="rId34"/>
    <p:sldId id="615" r:id="rId35"/>
    <p:sldId id="395" r:id="rId36"/>
    <p:sldId id="637" r:id="rId37"/>
    <p:sldId id="579" r:id="rId38"/>
    <p:sldId id="581" r:id="rId39"/>
    <p:sldId id="584" r:id="rId40"/>
    <p:sldId id="582" r:id="rId41"/>
    <p:sldId id="583" r:id="rId42"/>
    <p:sldId id="585" r:id="rId43"/>
    <p:sldId id="639" r:id="rId44"/>
    <p:sldId id="543" r:id="rId45"/>
    <p:sldId id="544" r:id="rId46"/>
    <p:sldId id="617" r:id="rId47"/>
    <p:sldId id="595" r:id="rId48"/>
    <p:sldId id="586" r:id="rId49"/>
    <p:sldId id="587" r:id="rId50"/>
    <p:sldId id="279" r:id="rId51"/>
    <p:sldId id="403" r:id="rId52"/>
    <p:sldId id="452" r:id="rId53"/>
    <p:sldId id="453" r:id="rId54"/>
    <p:sldId id="412" r:id="rId55"/>
    <p:sldId id="409" r:id="rId56"/>
    <p:sldId id="458" r:id="rId57"/>
    <p:sldId id="457" r:id="rId58"/>
    <p:sldId id="618" r:id="rId59"/>
    <p:sldId id="416" r:id="rId60"/>
    <p:sldId id="462" r:id="rId61"/>
    <p:sldId id="440" r:id="rId62"/>
    <p:sldId id="444" r:id="rId63"/>
    <p:sldId id="417" r:id="rId64"/>
    <p:sldId id="430" r:id="rId65"/>
    <p:sldId id="640" r:id="rId66"/>
    <p:sldId id="441" r:id="rId67"/>
    <p:sldId id="482" r:id="rId68"/>
    <p:sldId id="619" r:id="rId69"/>
    <p:sldId id="418" r:id="rId70"/>
    <p:sldId id="420" r:id="rId71"/>
    <p:sldId id="421" r:id="rId72"/>
    <p:sldId id="620" r:id="rId73"/>
    <p:sldId id="422" r:id="rId74"/>
    <p:sldId id="425" r:id="rId75"/>
    <p:sldId id="426" r:id="rId76"/>
    <p:sldId id="427" r:id="rId77"/>
    <p:sldId id="367" r:id="rId78"/>
    <p:sldId id="371" r:id="rId79"/>
    <p:sldId id="372" r:id="rId80"/>
    <p:sldId id="596" r:id="rId81"/>
    <p:sldId id="621" r:id="rId82"/>
    <p:sldId id="622" r:id="rId83"/>
    <p:sldId id="460" r:id="rId84"/>
    <p:sldId id="461" r:id="rId85"/>
    <p:sldId id="428" r:id="rId86"/>
    <p:sldId id="429" r:id="rId87"/>
    <p:sldId id="446" r:id="rId88"/>
    <p:sldId id="447" r:id="rId89"/>
    <p:sldId id="511" r:id="rId90"/>
    <p:sldId id="512" r:id="rId91"/>
    <p:sldId id="513" r:id="rId92"/>
    <p:sldId id="514" r:id="rId93"/>
    <p:sldId id="515" r:id="rId94"/>
    <p:sldId id="516" r:id="rId95"/>
    <p:sldId id="588" r:id="rId96"/>
    <p:sldId id="589" r:id="rId97"/>
    <p:sldId id="463" r:id="rId98"/>
    <p:sldId id="464" r:id="rId99"/>
    <p:sldId id="474" r:id="rId100"/>
    <p:sldId id="476" r:id="rId101"/>
    <p:sldId id="477" r:id="rId102"/>
    <p:sldId id="465" r:id="rId103"/>
    <p:sldId id="466" r:id="rId104"/>
    <p:sldId id="467" r:id="rId105"/>
    <p:sldId id="468" r:id="rId106"/>
    <p:sldId id="469" r:id="rId107"/>
    <p:sldId id="470" r:id="rId108"/>
    <p:sldId id="473" r:id="rId109"/>
    <p:sldId id="471" r:id="rId110"/>
    <p:sldId id="472" r:id="rId111"/>
    <p:sldId id="517" r:id="rId112"/>
    <p:sldId id="518" r:id="rId113"/>
    <p:sldId id="520" r:id="rId114"/>
    <p:sldId id="521" r:id="rId115"/>
    <p:sldId id="522" r:id="rId116"/>
    <p:sldId id="523" r:id="rId117"/>
    <p:sldId id="524" r:id="rId118"/>
    <p:sldId id="525" r:id="rId119"/>
    <p:sldId id="526" r:id="rId120"/>
    <p:sldId id="527" r:id="rId121"/>
    <p:sldId id="528" r:id="rId122"/>
    <p:sldId id="529" r:id="rId123"/>
    <p:sldId id="530" r:id="rId124"/>
    <p:sldId id="531" r:id="rId125"/>
    <p:sldId id="532" r:id="rId126"/>
    <p:sldId id="533" r:id="rId127"/>
    <p:sldId id="534" r:id="rId128"/>
    <p:sldId id="535" r:id="rId129"/>
    <p:sldId id="519" r:id="rId130"/>
    <p:sldId id="547" r:id="rId131"/>
    <p:sldId id="548" r:id="rId132"/>
    <p:sldId id="549" r:id="rId133"/>
    <p:sldId id="550" r:id="rId134"/>
    <p:sldId id="551" r:id="rId135"/>
    <p:sldId id="552" r:id="rId136"/>
    <p:sldId id="553" r:id="rId137"/>
    <p:sldId id="554" r:id="rId138"/>
    <p:sldId id="555" r:id="rId139"/>
    <p:sldId id="556" r:id="rId140"/>
    <p:sldId id="557" r:id="rId141"/>
    <p:sldId id="558" r:id="rId142"/>
    <p:sldId id="559" r:id="rId143"/>
    <p:sldId id="560" r:id="rId144"/>
    <p:sldId id="561" r:id="rId145"/>
    <p:sldId id="562" r:id="rId146"/>
    <p:sldId id="563" r:id="rId147"/>
    <p:sldId id="564" r:id="rId148"/>
    <p:sldId id="565" r:id="rId149"/>
    <p:sldId id="566" r:id="rId150"/>
    <p:sldId id="567" r:id="rId151"/>
    <p:sldId id="568" r:id="rId152"/>
    <p:sldId id="569" r:id="rId153"/>
    <p:sldId id="570" r:id="rId154"/>
    <p:sldId id="571" r:id="rId155"/>
    <p:sldId id="572" r:id="rId156"/>
    <p:sldId id="573" r:id="rId157"/>
    <p:sldId id="574" r:id="rId158"/>
    <p:sldId id="575" r:id="rId159"/>
    <p:sldId id="576" r:id="rId160"/>
    <p:sldId id="577" r:id="rId16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0" autoAdjust="0"/>
    <p:restoredTop sz="94918" autoAdjust="0"/>
  </p:normalViewPr>
  <p:slideViewPr>
    <p:cSldViewPr>
      <p:cViewPr varScale="1">
        <p:scale>
          <a:sx n="155" d="100"/>
          <a:sy n="155" d="100"/>
        </p:scale>
        <p:origin x="1848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130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89D16-4074-41E0-9CA9-6021CE3129E7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334FC-8ED3-41E0-8501-526DEB0B24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50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allow in "Apache Full"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34FC-8ED3-41E0-8501-526DEB0B246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28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ufw</a:t>
            </a:r>
            <a:r>
              <a:rPr lang="en-US" dirty="0"/>
              <a:t> allow in "Apache Full"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34FC-8ED3-41E0-8501-526DEB0B246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97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334FC-8ED3-41E0-8501-526DEB0B2461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35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334FC-8ED3-41E0-8501-526DEB0B2461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961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334FC-8ED3-41E0-8501-526DEB0B2461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2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334FC-8ED3-41E0-8501-526DEB0B2461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552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scale the name service horizontally, federation uses multiple independent </a:t>
            </a:r>
            <a:r>
              <a:rPr lang="en-US" dirty="0" err="1"/>
              <a:t>Namenodes</a:t>
            </a:r>
            <a:r>
              <a:rPr lang="en-US" dirty="0"/>
              <a:t>/namespaces. The </a:t>
            </a:r>
            <a:r>
              <a:rPr lang="en-US" dirty="0" err="1"/>
              <a:t>Namenodes</a:t>
            </a:r>
            <a:r>
              <a:rPr lang="en-US" dirty="0"/>
              <a:t> are federated, that is, the </a:t>
            </a:r>
            <a:r>
              <a:rPr lang="en-US" dirty="0" err="1"/>
              <a:t>Namenodes</a:t>
            </a:r>
            <a:r>
              <a:rPr lang="en-US" dirty="0"/>
              <a:t> are independent and don’t require coordination with each other. The </a:t>
            </a:r>
            <a:r>
              <a:rPr lang="en-US" dirty="0" err="1"/>
              <a:t>datanodes</a:t>
            </a:r>
            <a:r>
              <a:rPr lang="en-US" dirty="0"/>
              <a:t> are used as common storage for blocks by all the </a:t>
            </a:r>
            <a:r>
              <a:rPr lang="en-US" dirty="0" err="1"/>
              <a:t>Namenodes</a:t>
            </a:r>
            <a:r>
              <a:rPr lang="en-US" dirty="0"/>
              <a:t>. Each </a:t>
            </a:r>
            <a:r>
              <a:rPr lang="en-US" dirty="0" err="1"/>
              <a:t>datanode</a:t>
            </a:r>
            <a:r>
              <a:rPr lang="en-US" dirty="0"/>
              <a:t> registers with all the </a:t>
            </a:r>
            <a:r>
              <a:rPr lang="en-US" dirty="0" err="1"/>
              <a:t>Namenodes</a:t>
            </a:r>
            <a:r>
              <a:rPr lang="en-US" dirty="0"/>
              <a:t> in the cluster. </a:t>
            </a:r>
            <a:r>
              <a:rPr lang="en-US" dirty="0" err="1"/>
              <a:t>Datanodes</a:t>
            </a:r>
            <a:r>
              <a:rPr lang="en-US" dirty="0"/>
              <a:t> send periodic heartbeats and block reports and handles commands from the </a:t>
            </a:r>
            <a:r>
              <a:rPr lang="en-US" dirty="0" err="1"/>
              <a:t>Namenodes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334FC-8ED3-41E0-8501-526DEB0B2461}" type="slidenum">
              <a:rPr lang="de-DE" smtClean="0"/>
              <a:t>156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2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/>
              <a:t>Formatvorlage</a:t>
            </a:r>
            <a:r>
              <a:rPr lang="en-US" noProof="0" dirty="0"/>
              <a:t> des </a:t>
            </a:r>
            <a:r>
              <a:rPr lang="en-US" noProof="0" dirty="0" err="1"/>
              <a:t>Untertitelmasters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36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71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848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75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03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57200" y="1916832"/>
            <a:ext cx="4038600" cy="420933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8200" y="1916832"/>
            <a:ext cx="4038600" cy="420933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82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857524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564903"/>
            <a:ext cx="4040188" cy="356125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857524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564903"/>
            <a:ext cx="4041775" cy="356125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40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96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36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3322712" cy="86409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51920" y="404664"/>
            <a:ext cx="4834880" cy="57214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988840"/>
            <a:ext cx="3322712" cy="41373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28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78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844824"/>
            <a:ext cx="8229600" cy="428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7721C-380D-44A8-99EF-C65D209AE5C4}" type="datetimeFigureOut">
              <a:rPr lang="de-DE" smtClean="0"/>
              <a:t>02.11.2020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4BF31-CCC3-4E47-8561-D52D71F3C45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41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000" kern="1200">
          <a:solidFill>
            <a:schemeClr val="accent6"/>
          </a:solidFill>
          <a:latin typeface="+mj-lt"/>
          <a:ea typeface="Verdana" pitchFamily="34" charset="0"/>
          <a:cs typeface="Verdan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626262"/>
          </a:solidFill>
          <a:latin typeface="+mj-lt"/>
          <a:ea typeface="Verdana" pitchFamily="34" charset="0"/>
          <a:cs typeface="Verdan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626262"/>
          </a:solidFill>
          <a:latin typeface="+mj-lt"/>
          <a:ea typeface="Verdana" pitchFamily="34" charset="0"/>
          <a:cs typeface="Verdan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rgbClr val="626262"/>
          </a:solidFill>
          <a:latin typeface="+mj-lt"/>
          <a:ea typeface="Verdana" pitchFamily="34" charset="0"/>
          <a:cs typeface="Verdan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rgbClr val="626262"/>
          </a:solidFill>
          <a:latin typeface="+mj-lt"/>
          <a:ea typeface="Verdana" pitchFamily="34" charset="0"/>
          <a:cs typeface="Verdan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626262"/>
          </a:solidFill>
          <a:latin typeface="+mj-lt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2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r2.6.0/hadoop-project-dist/hadoop-hdfs/HdfsDesign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ubuntuusers.de/apt/apt-ge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stable/hadoop-mapreduce-client/hadoop-mapreduce-client-core/MapReduceTutorial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latin typeface="+mj-lt"/>
              </a:rPr>
              <a:t>Classical</a:t>
            </a:r>
            <a:r>
              <a:rPr lang="de-DE" dirty="0">
                <a:latin typeface="+mj-lt"/>
              </a:rPr>
              <a:t> Big Data Systems: </a:t>
            </a:r>
            <a:br>
              <a:rPr lang="de-DE" dirty="0">
                <a:latin typeface="+mj-lt"/>
              </a:rPr>
            </a:b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HDFS (Data Lake), Apache Hadoop, Apache </a:t>
            </a:r>
            <a:r>
              <a:rPr lang="de-DE" dirty="0" err="1">
                <a:latin typeface="+mj-lt"/>
              </a:rPr>
              <a:t>Pig</a:t>
            </a:r>
            <a:r>
              <a:rPr lang="de-DE" dirty="0">
                <a:latin typeface="+mj-lt"/>
              </a:rPr>
              <a:t> and Apache HIVE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1800" dirty="0">
                <a:latin typeface="+mn-lt"/>
              </a:rPr>
              <a:t>Dr. Guido Möser</a:t>
            </a:r>
          </a:p>
        </p:txBody>
      </p:sp>
    </p:spTree>
    <p:extLst>
      <p:ext uri="{BB962C8B-B14F-4D97-AF65-F5344CB8AC3E}">
        <p14:creationId xmlns:p14="http://schemas.microsoft.com/office/powerpoint/2010/main" val="182714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318B8-A130-4C3C-B588-C56C1DDC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VM: Change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settings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C2C99-98D2-47EA-AABB-D218F3240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 Tab: Motherboard &gt; Base Memory ~ 4 GB (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)</a:t>
            </a:r>
          </a:p>
          <a:p>
            <a:r>
              <a:rPr lang="de-DE" dirty="0"/>
              <a:t>System Tab: </a:t>
            </a:r>
            <a:r>
              <a:rPr lang="de-DE" dirty="0" err="1"/>
              <a:t>Processor</a:t>
            </a:r>
            <a:r>
              <a:rPr lang="de-DE" dirty="0"/>
              <a:t> &gt; </a:t>
            </a:r>
            <a:r>
              <a:rPr lang="de-DE" dirty="0" err="1"/>
              <a:t>Processor</a:t>
            </a:r>
            <a:r>
              <a:rPr lang="de-DE" dirty="0"/>
              <a:t>(s) ~ 2 (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Check Network Settings, switch </a:t>
            </a:r>
            <a:r>
              <a:rPr lang="de-DE" dirty="0" err="1"/>
              <a:t>them</a:t>
            </a:r>
            <a:r>
              <a:rPr lang="de-DE" dirty="0"/>
              <a:t> on and off and on </a:t>
            </a:r>
            <a:r>
              <a:rPr lang="de-DE" dirty="0" err="1"/>
              <a:t>again</a:t>
            </a:r>
            <a:r>
              <a:rPr lang="de-DE" dirty="0"/>
              <a:t> (</a:t>
            </a:r>
            <a:r>
              <a:rPr lang="de-DE" dirty="0" err="1"/>
              <a:t>helps</a:t>
            </a:r>
            <a:r>
              <a:rPr lang="de-DE" dirty="0"/>
              <a:t> in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Shared</a:t>
            </a:r>
            <a:r>
              <a:rPr lang="de-DE" dirty="0"/>
              <a:t> Folder: </a:t>
            </a: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40265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BB8F-5504-4397-8018-0E4F0DEA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in </a:t>
            </a:r>
            <a:r>
              <a:rPr lang="de-DE" dirty="0" err="1"/>
              <a:t>RStudio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774777-71CB-4208-ADA0-879D387C4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390" y="1772816"/>
            <a:ext cx="6552728" cy="49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642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933A-B5CE-484E-B5C1-0B3E01CB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in MS Excel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3BD9A09-49BF-4A01-ABE9-979C2A6BA8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792830"/>
              </p:ext>
            </p:extLst>
          </p:nvPr>
        </p:nvGraphicFramePr>
        <p:xfrm>
          <a:off x="2824162" y="1980480"/>
          <a:ext cx="3495675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Worksheet" r:id="rId3" imgW="3495743" imgH="4009935" progId="Excel.Sheet.12">
                  <p:embed/>
                </p:oleObj>
              </mc:Choice>
              <mc:Fallback>
                <p:oleObj name="Worksheet" r:id="rId3" imgW="3495743" imgH="40099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4162" y="1980480"/>
                        <a:ext cx="3495675" cy="401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4362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A1AE-0EAF-411D-8B7F-8F5E055D7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1/2016 – Start Hadoop-Services;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jps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 </a:t>
            </a:r>
            <a:r>
              <a:rPr lang="de-DE" dirty="0" err="1"/>
              <a:t>it!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6B9527-B674-4E8E-A05B-8EDA148D4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5213" y="1772816"/>
            <a:ext cx="653915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702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105B-DAB2-48B3-8D9D-260E62209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Shared</a:t>
            </a:r>
            <a:r>
              <a:rPr lang="de-DE" dirty="0"/>
              <a:t>-Folder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Host-System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386639-DDE3-4BB7-BFFC-D1163A61E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772816"/>
            <a:ext cx="653915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94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43CE-E8F3-4F57-A3BB-C6D4A826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Load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HDFS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1413-C24B-4951-9AD0-4BB608651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–put ~/Downloads/01.2006.csv /user/master</a:t>
            </a:r>
          </a:p>
        </p:txBody>
      </p:sp>
    </p:spTree>
    <p:extLst>
      <p:ext uri="{BB962C8B-B14F-4D97-AF65-F5344CB8AC3E}">
        <p14:creationId xmlns:p14="http://schemas.microsoft.com/office/powerpoint/2010/main" val="33127855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D24-79F2-4205-AA09-BD9381FC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Load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HDFS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97C40B-AD07-4205-A66F-1E0D1F4E5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3168" y="1921024"/>
            <a:ext cx="6408712" cy="47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036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A361-E507-4749-B567-86FBF545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HDFS </a:t>
            </a:r>
            <a:r>
              <a:rPr lang="de-DE" dirty="0" err="1"/>
              <a:t>using</a:t>
            </a:r>
            <a:r>
              <a:rPr lang="de-DE" dirty="0"/>
              <a:t> Web-Interface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33426F-93ED-4FE4-B0C4-537D218BA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096" y="1714520"/>
            <a:ext cx="6826108" cy="487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678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DA71-5E29-431A-BC6B-0F4F0F8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 </a:t>
            </a:r>
            <a:r>
              <a:rPr lang="de-DE" dirty="0" err="1"/>
              <a:t>wordcount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56A3C-AC93-4770-BABC-A6009B550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jar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share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mapreduce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/hadoop-mapreduce-examples-2.8.5.jar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wordcount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01.2006.csv 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rout</a:t>
            </a:r>
            <a:endParaRPr lang="de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00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2EBD-7D96-4B4B-ACA1-6F7E1C7E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 </a:t>
            </a:r>
            <a:r>
              <a:rPr lang="de-DE" dirty="0" err="1"/>
              <a:t>wordcount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266359-7F99-4962-88F4-DEBFA9F9B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315" y="1800632"/>
            <a:ext cx="6599053" cy="48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488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022E-F34D-4E1E-BAFA-D49D1404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MapReduce</a:t>
            </a:r>
            <a:r>
              <a:rPr lang="de-DE" dirty="0"/>
              <a:t> Job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506033-FCE4-4004-B141-F274EC7E1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636" y="1988840"/>
            <a:ext cx="634395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0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3428E-4BA3-4C6F-868E-609FDC7F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Start </a:t>
            </a:r>
            <a:r>
              <a:rPr lang="de-DE" dirty="0" err="1"/>
              <a:t>the</a:t>
            </a:r>
            <a:r>
              <a:rPr lang="de-DE" dirty="0"/>
              <a:t> Virtual </a:t>
            </a:r>
            <a:r>
              <a:rPr lang="de-DE" dirty="0" err="1"/>
              <a:t>Machine</a:t>
            </a:r>
            <a:r>
              <a:rPr lang="de-DE" dirty="0"/>
              <a:t>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0553AC6-33CA-478C-89CA-E7F1E937F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721" y="1844675"/>
            <a:ext cx="7770557" cy="4281488"/>
          </a:xfrm>
        </p:spPr>
      </p:pic>
    </p:spTree>
    <p:extLst>
      <p:ext uri="{BB962C8B-B14F-4D97-AF65-F5344CB8AC3E}">
        <p14:creationId xmlns:p14="http://schemas.microsoft.com/office/powerpoint/2010/main" val="31348827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B3C7-7BDD-4A4B-982B-7C28C8C4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</a:t>
            </a:r>
            <a:r>
              <a:rPr lang="de-DE" dirty="0"/>
              <a:t> Data </a:t>
            </a:r>
            <a:r>
              <a:rPr lang="de-DE" dirty="0" err="1"/>
              <a:t>from</a:t>
            </a:r>
            <a:r>
              <a:rPr lang="de-DE" dirty="0"/>
              <a:t> HDFS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A5AA-625A-44DC-84A2-C204311C3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hdfs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rout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~/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rout</a:t>
            </a:r>
            <a:endParaRPr lang="de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186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30AFDB-3281-496C-BC9C-83452BA253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Hadoop Administration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9313C5F-5521-4A0B-8F6F-23A8AEB544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240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CED3-E311-49F0-B04D-D7B60A5C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F8B88-B77A-482E-9EE5-9A06236EE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and removing nodes from the cluster</a:t>
            </a:r>
          </a:p>
          <a:p>
            <a:r>
              <a:rPr lang="en-US" dirty="0"/>
              <a:t>Verifying cluster health</a:t>
            </a:r>
          </a:p>
          <a:p>
            <a:r>
              <a:rPr lang="en-US" dirty="0"/>
              <a:t>Stopping / starting components / services</a:t>
            </a:r>
          </a:p>
          <a:p>
            <a:r>
              <a:rPr lang="en-US" dirty="0"/>
              <a:t>Configuring Hadoop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526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A24C-CB58-4E3B-BDA1-24DBF6D7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Adding</a:t>
            </a:r>
            <a:r>
              <a:rPr lang="de-DE" dirty="0"/>
              <a:t> and </a:t>
            </a:r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2988-0DDD-4ED2-8766-EBD29544A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Need IP </a:t>
            </a:r>
            <a:r>
              <a:rPr lang="de-DE" b="1" dirty="0" err="1"/>
              <a:t>address</a:t>
            </a:r>
            <a:r>
              <a:rPr lang="de-DE" b="1" dirty="0"/>
              <a:t> </a:t>
            </a:r>
            <a:r>
              <a:rPr lang="de-DE" b="1" dirty="0" err="1"/>
              <a:t>or</a:t>
            </a:r>
            <a:r>
              <a:rPr lang="de-DE" b="1" dirty="0"/>
              <a:t> </a:t>
            </a:r>
            <a:r>
              <a:rPr lang="de-DE" b="1" dirty="0" err="1"/>
              <a:t>hostname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node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add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err="1"/>
              <a:t>Node</a:t>
            </a:r>
            <a:r>
              <a:rPr lang="de-DE" b="1" dirty="0"/>
              <a:t> must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reachable</a:t>
            </a:r>
            <a:endParaRPr lang="de-DE" b="1" dirty="0"/>
          </a:p>
          <a:p>
            <a:endParaRPr lang="de-DE" dirty="0"/>
          </a:p>
          <a:p>
            <a:pPr marL="457200" lvl="1" indent="0">
              <a:buNone/>
            </a:pPr>
            <a:r>
              <a:rPr lang="de-DE" dirty="0" err="1"/>
              <a:t>Eg</a:t>
            </a:r>
            <a:r>
              <a:rPr lang="de-DE" dirty="0"/>
              <a:t>: </a:t>
            </a:r>
            <a:r>
              <a:rPr lang="de-DE" dirty="0" err="1"/>
              <a:t>ssh</a:t>
            </a:r>
            <a:r>
              <a:rPr lang="de-DE" dirty="0"/>
              <a:t> 192.168.44.15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/</a:t>
            </a:r>
            <a:r>
              <a:rPr lang="de-DE" b="1" dirty="0" err="1"/>
              <a:t>etc</a:t>
            </a:r>
            <a:r>
              <a:rPr lang="de-DE" b="1" dirty="0"/>
              <a:t>/</a:t>
            </a:r>
            <a:r>
              <a:rPr lang="de-DE" b="1" dirty="0" err="1"/>
              <a:t>hosts</a:t>
            </a:r>
            <a:r>
              <a:rPr lang="de-DE" b="1" dirty="0"/>
              <a:t> on </a:t>
            </a:r>
            <a:r>
              <a:rPr lang="de-DE" b="1" dirty="0" err="1"/>
              <a:t>both</a:t>
            </a:r>
            <a:r>
              <a:rPr lang="de-DE" b="1" dirty="0"/>
              <a:t> </a:t>
            </a:r>
            <a:r>
              <a:rPr lang="de-DE" b="1" dirty="0" err="1"/>
              <a:t>master</a:t>
            </a:r>
            <a:r>
              <a:rPr lang="de-DE" b="1" dirty="0"/>
              <a:t> and </a:t>
            </a:r>
            <a:r>
              <a:rPr lang="de-DE" b="1" dirty="0" err="1"/>
              <a:t>child</a:t>
            </a:r>
            <a:r>
              <a:rPr lang="de-DE" b="1" dirty="0"/>
              <a:t> </a:t>
            </a:r>
            <a:r>
              <a:rPr lang="de-DE" b="1" dirty="0" err="1"/>
              <a:t>nodes</a:t>
            </a:r>
            <a:r>
              <a:rPr lang="de-DE" b="1" dirty="0"/>
              <a:t> </a:t>
            </a:r>
            <a:r>
              <a:rPr lang="de-DE" b="1" dirty="0" err="1"/>
              <a:t>should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updated</a:t>
            </a:r>
            <a:r>
              <a:rPr lang="de-DE" b="1" dirty="0"/>
              <a:t> </a:t>
            </a:r>
            <a:r>
              <a:rPr lang="de-DE" b="1" dirty="0" err="1"/>
              <a:t>prior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adding</a:t>
            </a:r>
            <a:r>
              <a:rPr lang="de-DE" b="1" dirty="0"/>
              <a:t> </a:t>
            </a:r>
            <a:r>
              <a:rPr lang="de-DE" b="1" dirty="0" err="1"/>
              <a:t>child</a:t>
            </a:r>
            <a:r>
              <a:rPr lang="de-DE" b="1" dirty="0"/>
              <a:t> </a:t>
            </a:r>
            <a:r>
              <a:rPr lang="de-DE" b="1" dirty="0" err="1"/>
              <a:t>nodes</a:t>
            </a:r>
            <a:endParaRPr lang="de-DE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802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F8B5-587D-4E36-BC3B-29064DF3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Verifying</a:t>
            </a:r>
            <a:r>
              <a:rPr lang="de-DE" dirty="0"/>
              <a:t> Cluster Health – Disk 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EE694-9CB8-45AC-9EBA-82B52959F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844824"/>
            <a:ext cx="4448175" cy="4281339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Performed</a:t>
            </a:r>
            <a:r>
              <a:rPr lang="de-DE" b="1" dirty="0"/>
              <a:t> DFS Disk Check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running</a:t>
            </a:r>
            <a:r>
              <a:rPr lang="de-DE" b="1" dirty="0"/>
              <a:t> DFS Report</a:t>
            </a:r>
          </a:p>
          <a:p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disk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Run DFS Report </a:t>
            </a:r>
            <a:r>
              <a:rPr lang="de-DE" b="1" dirty="0" err="1"/>
              <a:t>using</a:t>
            </a:r>
            <a:r>
              <a:rPr lang="de-DE" b="1" dirty="0"/>
              <a:t>:</a:t>
            </a:r>
          </a:p>
          <a:p>
            <a:endParaRPr lang="de-DE" dirty="0"/>
          </a:p>
          <a:p>
            <a:pPr marL="457200" lvl="1" indent="0">
              <a:buNone/>
            </a:pPr>
            <a:r>
              <a:rPr lang="de-DE" sz="1800" b="1" dirty="0"/>
              <a:t>h</a:t>
            </a:r>
            <a:r>
              <a:rPr lang="en-US" sz="1800" b="1" dirty="0" err="1"/>
              <a:t>dfs</a:t>
            </a:r>
            <a:r>
              <a:rPr lang="en-US" sz="1800" b="1" dirty="0"/>
              <a:t> </a:t>
            </a:r>
            <a:r>
              <a:rPr lang="en-US" sz="1800" b="1" dirty="0" err="1"/>
              <a:t>dfsadmin</a:t>
            </a:r>
            <a:r>
              <a:rPr lang="en-US" sz="1800" b="1" dirty="0"/>
              <a:t> -report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82A0D-578E-49B8-A580-AF226BBE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1844824"/>
            <a:ext cx="37814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60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6814-C162-4EF1-80A9-5C25D54F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Starting</a:t>
            </a:r>
            <a:r>
              <a:rPr lang="de-DE" dirty="0"/>
              <a:t> / </a:t>
            </a:r>
            <a:r>
              <a:rPr lang="de-DE" dirty="0" err="1"/>
              <a:t>Stopping</a:t>
            </a:r>
            <a:r>
              <a:rPr lang="de-DE" dirty="0"/>
              <a:t>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0B94-8AE6-4BAB-8F9C-9FD970A4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Not all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!</a:t>
            </a:r>
          </a:p>
          <a:p>
            <a:r>
              <a:rPr lang="de-DE" b="1" dirty="0" err="1"/>
              <a:t>Stopping</a:t>
            </a:r>
            <a:r>
              <a:rPr lang="de-DE" b="1" dirty="0"/>
              <a:t> </a:t>
            </a:r>
            <a:r>
              <a:rPr lang="de-DE" b="1" dirty="0" err="1"/>
              <a:t>some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save </a:t>
            </a:r>
            <a:r>
              <a:rPr lang="de-DE" b="1" dirty="0" err="1"/>
              <a:t>resources</a:t>
            </a:r>
            <a:endParaRPr lang="de-DE" b="1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S</a:t>
            </a:r>
            <a:r>
              <a:rPr lang="en-US" b="1" dirty="0" err="1"/>
              <a:t>ee</a:t>
            </a:r>
            <a:r>
              <a:rPr lang="en-US" b="1" dirty="0"/>
              <a:t> also start / stop scripts!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C</a:t>
            </a:r>
            <a:r>
              <a:rPr lang="en-US" b="1" dirty="0"/>
              <a:t>heck the status what is running using 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sz="1800" b="1" dirty="0" err="1"/>
              <a:t>jps</a:t>
            </a:r>
            <a:endParaRPr lang="de-DE" sz="1800" b="1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812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8BCA-4F13-4CBA-8106-74EE6FD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r>
              <a:rPr lang="de-DE" dirty="0"/>
              <a:t> Files (1)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6D928-09CF-4F86-A8E7-4E7B87EC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597790"/>
              </p:ext>
            </p:extLst>
          </p:nvPr>
        </p:nvGraphicFramePr>
        <p:xfrm>
          <a:off x="457200" y="1844675"/>
          <a:ext cx="8229600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4">
                  <a:extLst>
                    <a:ext uri="{9D8B030D-6E8A-4147-A177-3AD203B41FA5}">
                      <a16:colId xmlns:a16="http://schemas.microsoft.com/office/drawing/2014/main" val="1052375393"/>
                    </a:ext>
                  </a:extLst>
                </a:gridCol>
                <a:gridCol w="6419056">
                  <a:extLst>
                    <a:ext uri="{9D8B030D-6E8A-4147-A177-3AD203B41FA5}">
                      <a16:colId xmlns:a16="http://schemas.microsoft.com/office/drawing/2014/main" val="614563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Filename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3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hadoop-env.sh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Environment variables </a:t>
                      </a:r>
                      <a:r>
                        <a:rPr lang="de-DE" dirty="0" err="1"/>
                        <a:t>that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used</a:t>
                      </a:r>
                      <a:r>
                        <a:rPr lang="de-DE" dirty="0"/>
                        <a:t> in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scripts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run</a:t>
                      </a:r>
                      <a:r>
                        <a:rPr lang="de-DE" dirty="0"/>
                        <a:t> 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33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core-site.xml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Configuration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settings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Hadoop Core, suche I/O </a:t>
                      </a:r>
                      <a:r>
                        <a:rPr lang="de-DE" dirty="0" err="1"/>
                        <a:t>settings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common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HDFS and </a:t>
                      </a:r>
                      <a:r>
                        <a:rPr lang="de-DE" dirty="0" err="1"/>
                        <a:t>MapReduce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05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hdfs-site.xml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Configuration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settings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HDFS </a:t>
                      </a:r>
                      <a:r>
                        <a:rPr lang="de-DE" dirty="0" err="1"/>
                        <a:t>daemons</a:t>
                      </a:r>
                      <a:r>
                        <a:rPr lang="de-DE" dirty="0"/>
                        <a:t>: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name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secondary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name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, and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nodes</a:t>
                      </a:r>
                      <a:r>
                        <a:rPr lang="de-DE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55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mapred-site.xml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Configuration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settings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MapReduce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daemons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jobtracker</a:t>
                      </a:r>
                      <a:r>
                        <a:rPr lang="de-DE" dirty="0"/>
                        <a:t>, and </a:t>
                      </a:r>
                      <a:r>
                        <a:rPr lang="de-DE" dirty="0" err="1"/>
                        <a:t>tasktrackers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7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masters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 </a:t>
                      </a:r>
                      <a:r>
                        <a:rPr lang="de-DE" dirty="0" err="1"/>
                        <a:t>list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machines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per </a:t>
                      </a:r>
                      <a:r>
                        <a:rPr lang="de-DE" dirty="0" err="1"/>
                        <a:t>line</a:t>
                      </a:r>
                      <a:r>
                        <a:rPr lang="de-DE" dirty="0"/>
                        <a:t>) </a:t>
                      </a:r>
                      <a:r>
                        <a:rPr lang="de-DE" dirty="0" err="1"/>
                        <a:t>that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run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secondary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NameNode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53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slaves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 </a:t>
                      </a:r>
                      <a:r>
                        <a:rPr lang="de-DE" dirty="0" err="1"/>
                        <a:t>list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machines</a:t>
                      </a:r>
                      <a:r>
                        <a:rPr lang="de-DE" dirty="0"/>
                        <a:t> (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per </a:t>
                      </a:r>
                      <a:r>
                        <a:rPr lang="de-DE" dirty="0" err="1"/>
                        <a:t>line</a:t>
                      </a:r>
                      <a:r>
                        <a:rPr lang="de-DE" dirty="0"/>
                        <a:t>) </a:t>
                      </a:r>
                      <a:r>
                        <a:rPr lang="de-DE" dirty="0" err="1"/>
                        <a:t>that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run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tasktracker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398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045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8BCA-4F13-4CBA-8106-74EE6FD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Configuration</a:t>
            </a:r>
            <a:r>
              <a:rPr lang="de-DE" dirty="0"/>
              <a:t> Files (2)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6D928-09CF-4F86-A8E7-4E7B87EC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469187"/>
              </p:ext>
            </p:extLst>
          </p:nvPr>
        </p:nvGraphicFramePr>
        <p:xfrm>
          <a:off x="457200" y="1844675"/>
          <a:ext cx="82296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624">
                  <a:extLst>
                    <a:ext uri="{9D8B030D-6E8A-4147-A177-3AD203B41FA5}">
                      <a16:colId xmlns:a16="http://schemas.microsoft.com/office/drawing/2014/main" val="1052375393"/>
                    </a:ext>
                  </a:extLst>
                </a:gridCol>
                <a:gridCol w="5698976">
                  <a:extLst>
                    <a:ext uri="{9D8B030D-6E8A-4147-A177-3AD203B41FA5}">
                      <a16:colId xmlns:a16="http://schemas.microsoft.com/office/drawing/2014/main" val="614563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Filename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3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hadoop-metrics.properties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Properties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controlling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how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metrics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published</a:t>
                      </a:r>
                      <a:r>
                        <a:rPr lang="de-DE" dirty="0"/>
                        <a:t> in Hadoop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33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log4j.properties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Properties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system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logfiles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NameNode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audit</a:t>
                      </a:r>
                      <a:r>
                        <a:rPr lang="de-DE" dirty="0"/>
                        <a:t> log, and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</a:t>
                      </a:r>
                      <a:r>
                        <a:rPr lang="de-DE" dirty="0"/>
                        <a:t> log </a:t>
                      </a:r>
                      <a:r>
                        <a:rPr lang="de-DE" dirty="0" err="1"/>
                        <a:t>for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tasktracker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child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process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05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2274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BE07-A48C-4ADF-8A01-AC13A654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hadoop-env.sh </a:t>
            </a:r>
            <a:r>
              <a:rPr lang="de-DE" dirty="0" err="1"/>
              <a:t>settings</a:t>
            </a:r>
            <a:r>
              <a:rPr lang="de-DE" dirty="0"/>
              <a:t> (1)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DFBD-440A-4A9F-A362-10064DCEE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Most variables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default</a:t>
            </a:r>
            <a:r>
              <a:rPr lang="de-DE" b="1" dirty="0"/>
              <a:t> and not </a:t>
            </a:r>
            <a:r>
              <a:rPr lang="de-DE" b="1" dirty="0" err="1"/>
              <a:t>set</a:t>
            </a:r>
            <a:r>
              <a:rPr lang="de-DE" b="1" dirty="0"/>
              <a:t>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 JAVA_HOME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and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java</a:t>
            </a:r>
            <a:r>
              <a:rPr lang="de-DE" dirty="0"/>
              <a:t> JDK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HADOOP_HOME </a:t>
            </a:r>
            <a:r>
              <a:rPr lang="de-DE" dirty="0"/>
              <a:t>–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&amp; </a:t>
            </a:r>
            <a:r>
              <a:rPr lang="de-DE" dirty="0" err="1"/>
              <a:t>config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HADOOP_LOG_DIR </a:t>
            </a:r>
            <a:r>
              <a:rPr lang="de-DE" dirty="0"/>
              <a:t>– </a:t>
            </a:r>
            <a:r>
              <a:rPr lang="de-DE" dirty="0" err="1"/>
              <a:t>Keeps</a:t>
            </a:r>
            <a:r>
              <a:rPr lang="de-DE" dirty="0"/>
              <a:t> </a:t>
            </a:r>
            <a:r>
              <a:rPr lang="de-DE" dirty="0" err="1"/>
              <a:t>logs</a:t>
            </a:r>
            <a:r>
              <a:rPr lang="de-DE" dirty="0"/>
              <a:t> 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hadoop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</a:t>
            </a:r>
            <a:endParaRPr lang="de-D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38987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BE07-A48C-4ADF-8A01-AC13A654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hadoop-env.sh </a:t>
            </a:r>
            <a:r>
              <a:rPr lang="de-DE" dirty="0" err="1"/>
              <a:t>settings</a:t>
            </a:r>
            <a:r>
              <a:rPr lang="de-DE" dirty="0"/>
              <a:t> (2)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DFBD-440A-4A9F-A362-10064DCEE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HADOOP_HEAPSIZE – </a:t>
            </a:r>
            <a:r>
              <a:rPr lang="de-DE" b="1" dirty="0" err="1"/>
              <a:t>heap</a:t>
            </a:r>
            <a:r>
              <a:rPr lang="de-DE" b="1" dirty="0"/>
              <a:t> </a:t>
            </a:r>
            <a:r>
              <a:rPr lang="de-DE" b="1" dirty="0" err="1"/>
              <a:t>size</a:t>
            </a:r>
            <a:r>
              <a:rPr lang="de-DE" b="1" dirty="0"/>
              <a:t> </a:t>
            </a:r>
            <a:r>
              <a:rPr lang="de-DE" b="1" dirty="0" err="1"/>
              <a:t>used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JVM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daemon</a:t>
            </a:r>
            <a:r>
              <a:rPr lang="de-DE" b="1" dirty="0"/>
              <a:t> </a:t>
            </a:r>
          </a:p>
          <a:p>
            <a:r>
              <a:rPr lang="de-DE" b="1" dirty="0"/>
              <a:t>Can </a:t>
            </a:r>
            <a:r>
              <a:rPr lang="de-DE" b="1" dirty="0" err="1"/>
              <a:t>be</a:t>
            </a:r>
            <a:r>
              <a:rPr lang="de-DE" b="1" dirty="0"/>
              <a:t> </a:t>
            </a:r>
            <a:r>
              <a:rPr lang="de-DE" b="1" dirty="0" err="1"/>
              <a:t>overwritten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daemon</a:t>
            </a:r>
            <a:r>
              <a:rPr lang="de-DE" b="1" dirty="0"/>
              <a:t>:</a:t>
            </a:r>
          </a:p>
          <a:p>
            <a:pPr lvl="1"/>
            <a:r>
              <a:rPr lang="de-DE" b="1" dirty="0" err="1"/>
              <a:t>NameNode</a:t>
            </a:r>
            <a:r>
              <a:rPr lang="de-DE" b="1" dirty="0"/>
              <a:t> – </a:t>
            </a:r>
            <a:r>
              <a:rPr lang="de-DE" b="1" dirty="0" err="1"/>
              <a:t>Hadoop_NAMENODE_OPTS</a:t>
            </a:r>
            <a:endParaRPr lang="de-DE" b="1" dirty="0"/>
          </a:p>
          <a:p>
            <a:pPr lvl="1"/>
            <a:r>
              <a:rPr lang="de-DE" b="1" dirty="0" err="1"/>
              <a:t>DataNode</a:t>
            </a:r>
            <a:r>
              <a:rPr lang="de-DE" b="1" dirty="0"/>
              <a:t> – HADOOP_DATANODE_OPTS</a:t>
            </a:r>
          </a:p>
          <a:p>
            <a:pPr lvl="1"/>
            <a:r>
              <a:rPr lang="de-DE" b="1" dirty="0" err="1"/>
              <a:t>Secondary</a:t>
            </a:r>
            <a:r>
              <a:rPr lang="de-DE" b="1" dirty="0"/>
              <a:t> </a:t>
            </a:r>
            <a:r>
              <a:rPr lang="de-DE" b="1" dirty="0" err="1"/>
              <a:t>NameNode</a:t>
            </a:r>
            <a:r>
              <a:rPr lang="de-DE" b="1" dirty="0"/>
              <a:t> – HADOOP_SECONDARYNAMENODE_OPTS</a:t>
            </a:r>
          </a:p>
          <a:p>
            <a:pPr lvl="1"/>
            <a:r>
              <a:rPr lang="de-DE" b="1" dirty="0" err="1"/>
              <a:t>JobTracker</a:t>
            </a:r>
            <a:r>
              <a:rPr lang="de-DE" b="1" dirty="0"/>
              <a:t> – HADOOP_JOBTRACKER_OPTS</a:t>
            </a:r>
          </a:p>
          <a:p>
            <a:pPr lvl="1"/>
            <a:r>
              <a:rPr lang="de-DE" b="1" dirty="0" err="1"/>
              <a:t>TaskTracker</a:t>
            </a:r>
            <a:r>
              <a:rPr lang="de-DE" b="1" dirty="0"/>
              <a:t> – HADOOP_TASKTRACKER_OPTS</a:t>
            </a:r>
          </a:p>
          <a:p>
            <a:pPr lvl="1"/>
            <a:endParaRPr lang="de-DE" b="1" dirty="0"/>
          </a:p>
          <a:p>
            <a:pPr lvl="1"/>
            <a:endParaRPr lang="de-DE" b="1" dirty="0"/>
          </a:p>
          <a:p>
            <a:pPr marL="0" indent="0">
              <a:buNone/>
            </a:pPr>
            <a:r>
              <a:rPr lang="de-DE" b="1" dirty="0"/>
              <a:t>Other </a:t>
            </a:r>
            <a:r>
              <a:rPr lang="de-DE" b="1" dirty="0" err="1"/>
              <a:t>environment</a:t>
            </a:r>
            <a:r>
              <a:rPr lang="de-DE" b="1" dirty="0"/>
              <a:t> variables: HADOOP_CLASSPATH, HADOOP_PID_DIR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576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FD54B-3D94-4E2B-8FBF-9FDE769A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IP-</a:t>
            </a:r>
            <a:r>
              <a:rPr lang="de-DE" dirty="0" err="1"/>
              <a:t>Addresses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1BD5A-94B7-4674-BDAE-179D9B361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Please</a:t>
            </a:r>
            <a:r>
              <a:rPr lang="de-DE" b="1" dirty="0"/>
              <a:t> check </a:t>
            </a:r>
            <a:r>
              <a:rPr lang="de-DE" b="1" dirty="0" err="1"/>
              <a:t>both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host </a:t>
            </a:r>
            <a:r>
              <a:rPr lang="de-DE" b="1" dirty="0" err="1"/>
              <a:t>machine</a:t>
            </a:r>
            <a:r>
              <a:rPr lang="de-DE" b="1" dirty="0"/>
              <a:t> IP </a:t>
            </a:r>
            <a:r>
              <a:rPr lang="de-DE" b="1" dirty="0" err="1"/>
              <a:t>address</a:t>
            </a:r>
            <a:r>
              <a:rPr lang="de-DE" b="1" dirty="0"/>
              <a:t> and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guest</a:t>
            </a:r>
            <a:r>
              <a:rPr lang="de-DE" b="1" dirty="0"/>
              <a:t> </a:t>
            </a:r>
            <a:r>
              <a:rPr lang="de-DE" b="1" dirty="0" err="1"/>
              <a:t>machine</a:t>
            </a:r>
            <a:r>
              <a:rPr lang="de-DE" b="1" dirty="0"/>
              <a:t> IP </a:t>
            </a:r>
            <a:r>
              <a:rPr lang="de-DE" b="1" dirty="0" err="1"/>
              <a:t>address</a:t>
            </a:r>
            <a:r>
              <a:rPr lang="de-DE" b="1" dirty="0"/>
              <a:t>. Both </a:t>
            </a:r>
            <a:r>
              <a:rPr lang="de-DE" b="1" dirty="0" err="1"/>
              <a:t>machines</a:t>
            </a:r>
            <a:r>
              <a:rPr lang="de-DE" b="1" dirty="0"/>
              <a:t> </a:t>
            </a:r>
            <a:r>
              <a:rPr lang="de-DE" b="1" dirty="0" err="1"/>
              <a:t>should</a:t>
            </a:r>
            <a:r>
              <a:rPr lang="de-DE" b="1" dirty="0"/>
              <a:t> </a:t>
            </a:r>
            <a:r>
              <a:rPr lang="de-DE" b="1" dirty="0" err="1"/>
              <a:t>be</a:t>
            </a:r>
            <a:r>
              <a:rPr lang="de-DE" b="1" dirty="0"/>
              <a:t> in </a:t>
            </a:r>
            <a:r>
              <a:rPr lang="de-DE" b="1" dirty="0" err="1"/>
              <a:t>the</a:t>
            </a:r>
            <a:r>
              <a:rPr lang="de-DE" b="1" dirty="0"/>
              <a:t> same </a:t>
            </a:r>
            <a:r>
              <a:rPr lang="de-DE" b="1" dirty="0" err="1"/>
              <a:t>address-room</a:t>
            </a:r>
            <a:r>
              <a:rPr lang="de-DE" b="1" dirty="0"/>
              <a:t>!</a:t>
            </a:r>
          </a:p>
          <a:p>
            <a:endParaRPr lang="de-DE" dirty="0"/>
          </a:p>
          <a:p>
            <a:r>
              <a:rPr lang="de-DE" dirty="0"/>
              <a:t>MAC / Ubuntu (Linux) / Windows: Enter </a:t>
            </a:r>
            <a:r>
              <a:rPr lang="de-DE" dirty="0" err="1">
                <a:latin typeface="Consolas" panose="020B0609020204030204" pitchFamily="49" charset="0"/>
              </a:rPr>
              <a:t>ifconfig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</a:rPr>
              <a:t>ipconfig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dirty="0"/>
              <a:t>Ubuntu: Enter </a:t>
            </a:r>
            <a:r>
              <a:rPr lang="de-DE" dirty="0" err="1">
                <a:latin typeface="Consolas" panose="020B0609020204030204" pitchFamily="49" charset="0"/>
              </a:rPr>
              <a:t>sudo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ifconfig</a:t>
            </a:r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dirty="0">
                <a:cs typeface="Courier New" panose="02070309020205020404" pitchFamily="49" charset="0"/>
              </a:rPr>
              <a:t>Check </a:t>
            </a:r>
            <a:r>
              <a:rPr lang="de-DE" b="1" dirty="0" err="1">
                <a:cs typeface="Courier New" panose="02070309020205020404" pitchFamily="49" charset="0"/>
              </a:rPr>
              <a:t>if</a:t>
            </a:r>
            <a:r>
              <a:rPr lang="de-DE" b="1" dirty="0">
                <a:cs typeface="Courier New" panose="02070309020205020404" pitchFamily="49" charset="0"/>
              </a:rPr>
              <a:t> </a:t>
            </a:r>
            <a:r>
              <a:rPr lang="de-DE" b="1" dirty="0" err="1">
                <a:cs typeface="Courier New" panose="02070309020205020404" pitchFamily="49" charset="0"/>
              </a:rPr>
              <a:t>the</a:t>
            </a:r>
            <a:r>
              <a:rPr lang="de-DE" b="1" dirty="0">
                <a:cs typeface="Courier New" panose="02070309020205020404" pitchFamily="49" charset="0"/>
              </a:rPr>
              <a:t> </a:t>
            </a:r>
            <a:r>
              <a:rPr lang="de-DE" b="1" dirty="0" err="1">
                <a:cs typeface="Courier New" panose="02070309020205020404" pitchFamily="49" charset="0"/>
              </a:rPr>
              <a:t>internet</a:t>
            </a:r>
            <a:r>
              <a:rPr lang="de-DE" b="1" dirty="0">
                <a:cs typeface="Courier New" panose="02070309020205020404" pitchFamily="49" charset="0"/>
              </a:rPr>
              <a:t> </a:t>
            </a:r>
            <a:r>
              <a:rPr lang="de-DE" b="1" dirty="0" err="1">
                <a:cs typeface="Courier New" panose="02070309020205020404" pitchFamily="49" charset="0"/>
              </a:rPr>
              <a:t>is</a:t>
            </a:r>
            <a:r>
              <a:rPr lang="de-DE" b="1" dirty="0">
                <a:cs typeface="Courier New" panose="02070309020205020404" pitchFamily="49" charset="0"/>
              </a:rPr>
              <a:t> </a:t>
            </a:r>
            <a:r>
              <a:rPr lang="de-DE" b="1" dirty="0" err="1">
                <a:cs typeface="Courier New" panose="02070309020205020404" pitchFamily="49" charset="0"/>
              </a:rPr>
              <a:t>working</a:t>
            </a:r>
            <a:r>
              <a:rPr lang="de-DE" b="1" dirty="0">
                <a:cs typeface="Courier New" panose="02070309020205020404" pitchFamily="49" charset="0"/>
              </a:rPr>
              <a:t> </a:t>
            </a:r>
            <a:r>
              <a:rPr lang="de-DE" b="1" dirty="0" err="1">
                <a:cs typeface="Courier New" panose="02070309020205020404" pitchFamily="49" charset="0"/>
              </a:rPr>
              <a:t>fine</a:t>
            </a:r>
            <a:r>
              <a:rPr lang="de-DE" b="1" dirty="0">
                <a:cs typeface="Courier New" panose="02070309020205020404" pitchFamily="49" charset="0"/>
              </a:rPr>
              <a:t> in </a:t>
            </a:r>
            <a:r>
              <a:rPr lang="de-DE" b="1" dirty="0" err="1">
                <a:cs typeface="Courier New" panose="02070309020205020404" pitchFamily="49" charset="0"/>
              </a:rPr>
              <a:t>your</a:t>
            </a:r>
            <a:r>
              <a:rPr lang="de-DE" b="1" dirty="0">
                <a:cs typeface="Courier New" panose="02070309020205020404" pitchFamily="49" charset="0"/>
              </a:rPr>
              <a:t> </a:t>
            </a:r>
            <a:r>
              <a:rPr lang="de-DE" b="1" dirty="0" err="1">
                <a:cs typeface="Courier New" panose="02070309020205020404" pitchFamily="49" charset="0"/>
              </a:rPr>
              <a:t>guest-machine</a:t>
            </a:r>
            <a:r>
              <a:rPr lang="de-DE" b="1" dirty="0">
                <a:cs typeface="Courier New" panose="02070309020205020404" pitchFamily="49" charset="0"/>
              </a:rPr>
              <a:t> (Ubuntu 18.04 LTS). </a:t>
            </a:r>
            <a:r>
              <a:rPr lang="de-DE" b="1" dirty="0" err="1">
                <a:cs typeface="Courier New" panose="02070309020205020404" pitchFamily="49" charset="0"/>
              </a:rPr>
              <a:t>If</a:t>
            </a:r>
            <a:r>
              <a:rPr lang="de-DE" b="1" dirty="0">
                <a:cs typeface="Courier New" panose="02070309020205020404" pitchFamily="49" charset="0"/>
              </a:rPr>
              <a:t> so, </a:t>
            </a:r>
            <a:r>
              <a:rPr lang="de-DE" b="1" dirty="0" err="1">
                <a:cs typeface="Courier New" panose="02070309020205020404" pitchFamily="49" charset="0"/>
              </a:rPr>
              <a:t>go</a:t>
            </a:r>
            <a:r>
              <a:rPr lang="de-DE" b="1" dirty="0">
                <a:cs typeface="Courier New" panose="02070309020205020404" pitchFamily="49" charset="0"/>
              </a:rPr>
              <a:t> </a:t>
            </a:r>
            <a:r>
              <a:rPr lang="de-DE" b="1" dirty="0" err="1">
                <a:cs typeface="Courier New" panose="02070309020205020404" pitchFamily="49" charset="0"/>
              </a:rPr>
              <a:t>ahead</a:t>
            </a:r>
            <a:r>
              <a:rPr lang="de-DE" b="1" dirty="0">
                <a:cs typeface="Courier New" panose="02070309020205020404" pitchFamily="49" charset="0"/>
              </a:rPr>
              <a:t>! </a:t>
            </a:r>
            <a:endParaRPr lang="en-US" b="1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5003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8BCA-4F13-4CBA-8106-74EE6FD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core-site.xml Settings (1)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6D928-09CF-4F86-A8E7-4E7B87EC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799042"/>
              </p:ext>
            </p:extLst>
          </p:nvPr>
        </p:nvGraphicFramePr>
        <p:xfrm>
          <a:off x="457200" y="1844675"/>
          <a:ext cx="82296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624">
                  <a:extLst>
                    <a:ext uri="{9D8B030D-6E8A-4147-A177-3AD203B41FA5}">
                      <a16:colId xmlns:a16="http://schemas.microsoft.com/office/drawing/2014/main" val="1052375393"/>
                    </a:ext>
                  </a:extLst>
                </a:gridCol>
                <a:gridCol w="5698976">
                  <a:extLst>
                    <a:ext uri="{9D8B030D-6E8A-4147-A177-3AD203B41FA5}">
                      <a16:colId xmlns:a16="http://schemas.microsoft.com/office/drawing/2014/main" val="614563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3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fs.defaultFS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0"/>
                        <a:t>The name of the default file system. </a:t>
                      </a:r>
                    </a:p>
                    <a:p>
                      <a:r>
                        <a:rPr lang="en-US" noProof="0"/>
                        <a:t>A URI whose scheme and authority determine the FileSystem implementation. </a:t>
                      </a:r>
                    </a:p>
                    <a:p>
                      <a:r>
                        <a:rPr lang="en-US" noProof="0"/>
                        <a:t>The URI‘s scheme determines the config property (fs.SCHEME.impl) naming the FileSystem implementation class. </a:t>
                      </a:r>
                    </a:p>
                    <a:p>
                      <a:r>
                        <a:rPr lang="en-US" b="1" noProof="0"/>
                        <a:t>The URI‘s authority is used to determine the host, port, etc. for a filesystem. </a:t>
                      </a:r>
                    </a:p>
                    <a:p>
                      <a:r>
                        <a:rPr lang="en-US" b="1" noProof="0"/>
                        <a:t>Default: file:///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332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log4j.properties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 A base for other temporary directories.</a:t>
                      </a:r>
                    </a:p>
                    <a:p>
                      <a:r>
                        <a:rPr lang="en-US" noProof="0" dirty="0"/>
                        <a:t>Default: /</a:t>
                      </a:r>
                      <a:r>
                        <a:rPr lang="en-US" noProof="0" dirty="0" err="1"/>
                        <a:t>tmp</a:t>
                      </a:r>
                      <a:r>
                        <a:rPr lang="en-US" noProof="0" dirty="0"/>
                        <a:t>/</a:t>
                      </a:r>
                      <a:r>
                        <a:rPr lang="en-US" noProof="0" dirty="0" err="1"/>
                        <a:t>hadoop</a:t>
                      </a:r>
                      <a:r>
                        <a:rPr lang="en-US" noProof="0" dirty="0"/>
                        <a:t>-${user.name}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405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2707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8BCA-4F13-4CBA-8106-74EE6FD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core-site.xml Settings (2)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6D928-09CF-4F86-A8E7-4E7B87EC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50628"/>
              </p:ext>
            </p:extLst>
          </p:nvPr>
        </p:nvGraphicFramePr>
        <p:xfrm>
          <a:off x="457200" y="1844675"/>
          <a:ext cx="8229600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624">
                  <a:extLst>
                    <a:ext uri="{9D8B030D-6E8A-4147-A177-3AD203B41FA5}">
                      <a16:colId xmlns:a16="http://schemas.microsoft.com/office/drawing/2014/main" val="1052375393"/>
                    </a:ext>
                  </a:extLst>
                </a:gridCol>
                <a:gridCol w="5698976">
                  <a:extLst>
                    <a:ext uri="{9D8B030D-6E8A-4147-A177-3AD203B41FA5}">
                      <a16:colId xmlns:a16="http://schemas.microsoft.com/office/drawing/2014/main" val="614563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3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fs.trash.interval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Number of minutes between trash checkpoints.</a:t>
                      </a:r>
                    </a:p>
                    <a:p>
                      <a:r>
                        <a:rPr lang="en-US" noProof="0"/>
                        <a:t>If zero, the trash feature is disabled (default).</a:t>
                      </a:r>
                    </a:p>
                    <a:p>
                      <a:r>
                        <a:rPr lang="en-US" noProof="0"/>
                        <a:t>When greater than zero erased files will be inserted in .trash in user‘s home directory.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3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io.file.buffer.size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size of buffer for use in sequence files. </a:t>
                      </a:r>
                    </a:p>
                    <a:p>
                      <a:r>
                        <a:rPr lang="en-US" noProof="0" dirty="0"/>
                        <a:t>The size of this buffer should be a multiple of hardware page size (4096 on Intel x86), and it determines how much data is buffered during read and write operations.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439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515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8BCA-4F13-4CBA-8106-74EE6FD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hdfs-site.xml Settings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6D928-09CF-4F86-A8E7-4E7B87EC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427118"/>
              </p:ext>
            </p:extLst>
          </p:nvPr>
        </p:nvGraphicFramePr>
        <p:xfrm>
          <a:off x="457200" y="1844675"/>
          <a:ext cx="82296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624">
                  <a:extLst>
                    <a:ext uri="{9D8B030D-6E8A-4147-A177-3AD203B41FA5}">
                      <a16:colId xmlns:a16="http://schemas.microsoft.com/office/drawing/2014/main" val="1052375393"/>
                    </a:ext>
                  </a:extLst>
                </a:gridCol>
                <a:gridCol w="5698976">
                  <a:extLst>
                    <a:ext uri="{9D8B030D-6E8A-4147-A177-3AD203B41FA5}">
                      <a16:colId xmlns:a16="http://schemas.microsoft.com/office/drawing/2014/main" val="614563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3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dfs.datanode.data.dir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where on the local filesystem a DFS data node should store its blocks.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3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dfs.namenode.name.dir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Determines where on the local filesystem the DFS </a:t>
                      </a:r>
                      <a:r>
                        <a:rPr lang="en-US" noProof="0" dirty="0" err="1"/>
                        <a:t>namenode</a:t>
                      </a:r>
                      <a:r>
                        <a:rPr lang="en-US" noProof="0" dirty="0"/>
                        <a:t> should store the name table.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43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dfs.blocksize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HDFS block </a:t>
                      </a:r>
                      <a:r>
                        <a:rPr lang="de-DE" noProof="0" dirty="0" err="1"/>
                        <a:t>size</a:t>
                      </a:r>
                      <a:r>
                        <a:rPr lang="de-DE" noProof="0" dirty="0"/>
                        <a:t>. </a:t>
                      </a:r>
                    </a:p>
                    <a:p>
                      <a:r>
                        <a:rPr lang="de-DE" b="1" noProof="0" dirty="0"/>
                        <a:t>Default </a:t>
                      </a:r>
                      <a:r>
                        <a:rPr lang="de-DE" b="1" noProof="0" dirty="0" err="1"/>
                        <a:t>is</a:t>
                      </a:r>
                      <a:r>
                        <a:rPr lang="de-DE" b="1" noProof="0" dirty="0"/>
                        <a:t> 64 MB. </a:t>
                      </a:r>
                    </a:p>
                    <a:p>
                      <a:r>
                        <a:rPr lang="de-DE" b="1" noProof="0" dirty="0" err="1"/>
                        <a:t>Recommendation</a:t>
                      </a:r>
                      <a:r>
                        <a:rPr lang="de-DE" b="1" noProof="0" dirty="0"/>
                        <a:t>: </a:t>
                      </a:r>
                      <a:r>
                        <a:rPr lang="de-DE" b="0" noProof="0" dirty="0"/>
                        <a:t>Set block </a:t>
                      </a:r>
                      <a:r>
                        <a:rPr lang="de-DE" b="0" noProof="0" dirty="0" err="1"/>
                        <a:t>size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to</a:t>
                      </a:r>
                      <a:r>
                        <a:rPr lang="de-DE" b="0" noProof="0" dirty="0"/>
                        <a:t> 128 MB </a:t>
                      </a:r>
                      <a:r>
                        <a:rPr lang="de-DE" b="0" noProof="0" dirty="0" err="1"/>
                        <a:t>or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as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appropriate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for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your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data</a:t>
                      </a:r>
                      <a:r>
                        <a:rPr lang="de-DE" b="0" noProof="0" dirty="0"/>
                        <a:t>.</a:t>
                      </a:r>
                      <a:endParaRPr lang="en-US" b="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07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6429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8BCA-4F13-4CBA-8106-74EE6FD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mapred-site.xml Settings (1)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6D928-09CF-4F86-A8E7-4E7B87EC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24142"/>
              </p:ext>
            </p:extLst>
          </p:nvPr>
        </p:nvGraphicFramePr>
        <p:xfrm>
          <a:off x="457200" y="1844675"/>
          <a:ext cx="8363272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28">
                  <a:extLst>
                    <a:ext uri="{9D8B030D-6E8A-4147-A177-3AD203B41FA5}">
                      <a16:colId xmlns:a16="http://schemas.microsoft.com/office/drawing/2014/main" val="1052375393"/>
                    </a:ext>
                  </a:extLst>
                </a:gridCol>
                <a:gridCol w="5791544">
                  <a:extLst>
                    <a:ext uri="{9D8B030D-6E8A-4147-A177-3AD203B41FA5}">
                      <a16:colId xmlns:a16="http://schemas.microsoft.com/office/drawing/2014/main" val="614563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3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mapreduce.jobtracker.hosts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Names a file that contains the list of nodes that may connect to the </a:t>
                      </a:r>
                      <a:r>
                        <a:rPr lang="en-US" noProof="0" dirty="0" err="1"/>
                        <a:t>jobtracker</a:t>
                      </a:r>
                      <a:r>
                        <a:rPr lang="en-US" noProof="0" dirty="0"/>
                        <a:t>.</a:t>
                      </a:r>
                    </a:p>
                    <a:p>
                      <a:r>
                        <a:rPr lang="de-DE" noProof="0" dirty="0"/>
                        <a:t>I</a:t>
                      </a:r>
                      <a:r>
                        <a:rPr lang="en-US" noProof="0" dirty="0"/>
                        <a:t>f value is empty, all hosts are permitted.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3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mapreduce.jobtracker.hosts.exclude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Names a file that contains the list of hosts that should be excluded by the </a:t>
                      </a:r>
                      <a:r>
                        <a:rPr lang="en-US" noProof="0" dirty="0" err="1"/>
                        <a:t>jobtracker</a:t>
                      </a:r>
                      <a:r>
                        <a:rPr lang="en-US" noProof="0" dirty="0"/>
                        <a:t>.</a:t>
                      </a:r>
                    </a:p>
                    <a:p>
                      <a:r>
                        <a:rPr lang="de-DE" noProof="0" dirty="0"/>
                        <a:t>I</a:t>
                      </a:r>
                      <a:r>
                        <a:rPr lang="en-US" noProof="0" dirty="0"/>
                        <a:t>f the value is empty, no hosts are excluded.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439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mapreduce.job.maxtaskfailures.per.tracker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/>
                        <a:t>The </a:t>
                      </a:r>
                      <a:r>
                        <a:rPr lang="de-DE" noProof="0" dirty="0" err="1"/>
                        <a:t>number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of</a:t>
                      </a:r>
                      <a:r>
                        <a:rPr lang="de-DE" noProof="0" dirty="0"/>
                        <a:t> task-</a:t>
                      </a:r>
                      <a:r>
                        <a:rPr lang="de-DE" noProof="0" dirty="0" err="1"/>
                        <a:t>failures</a:t>
                      </a:r>
                      <a:r>
                        <a:rPr lang="de-DE" noProof="0" dirty="0"/>
                        <a:t> on </a:t>
                      </a:r>
                      <a:r>
                        <a:rPr lang="de-DE" noProof="0" dirty="0" err="1"/>
                        <a:t>tasktracker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of</a:t>
                      </a:r>
                      <a:r>
                        <a:rPr lang="de-DE" noProof="0" dirty="0"/>
                        <a:t> a </a:t>
                      </a:r>
                      <a:r>
                        <a:rPr lang="de-DE" noProof="0" dirty="0" err="1"/>
                        <a:t>given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job</a:t>
                      </a:r>
                      <a:r>
                        <a:rPr lang="de-DE" noProof="0" dirty="0"/>
                        <a:t> after </a:t>
                      </a:r>
                      <a:r>
                        <a:rPr lang="de-DE" noProof="0" dirty="0" err="1"/>
                        <a:t>which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new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tasks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of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that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job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aren‘t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assigned</a:t>
                      </a:r>
                      <a:r>
                        <a:rPr lang="de-DE" noProof="0" dirty="0"/>
                        <a:t> </a:t>
                      </a:r>
                      <a:r>
                        <a:rPr lang="de-DE" noProof="0" dirty="0" err="1"/>
                        <a:t>to</a:t>
                      </a:r>
                      <a:r>
                        <a:rPr lang="de-DE" noProof="0" dirty="0"/>
                        <a:t> it. </a:t>
                      </a:r>
                    </a:p>
                    <a:p>
                      <a:r>
                        <a:rPr lang="de-DE" b="1" noProof="0" dirty="0"/>
                        <a:t>Default </a:t>
                      </a:r>
                      <a:r>
                        <a:rPr lang="de-DE" b="1" noProof="0" dirty="0" err="1"/>
                        <a:t>is</a:t>
                      </a:r>
                      <a:r>
                        <a:rPr lang="de-DE" b="1" noProof="0" dirty="0"/>
                        <a:t> 3.</a:t>
                      </a:r>
                      <a:endParaRPr lang="en-US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0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Mapreduce.jobtracker.tasktracker.maxblacklists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noProof="0" dirty="0"/>
                        <a:t>The </a:t>
                      </a:r>
                      <a:r>
                        <a:rPr lang="de-DE" b="0" noProof="0" dirty="0" err="1"/>
                        <a:t>number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of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blacklists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for</a:t>
                      </a:r>
                      <a:r>
                        <a:rPr lang="de-DE" b="0" noProof="0" dirty="0"/>
                        <a:t> a </a:t>
                      </a:r>
                      <a:r>
                        <a:rPr lang="de-DE" b="0" noProof="0" dirty="0" err="1"/>
                        <a:t>taskTracker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by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various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jobs</a:t>
                      </a:r>
                      <a:r>
                        <a:rPr lang="de-DE" b="0" noProof="0" dirty="0"/>
                        <a:t> after </a:t>
                      </a:r>
                      <a:r>
                        <a:rPr lang="de-DE" b="0" noProof="0" dirty="0" err="1"/>
                        <a:t>which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the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task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tracker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could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be</a:t>
                      </a:r>
                      <a:r>
                        <a:rPr lang="de-DE" b="0" noProof="0" dirty="0"/>
                        <a:t> a </a:t>
                      </a:r>
                      <a:r>
                        <a:rPr lang="de-DE" b="0" noProof="0" dirty="0" err="1"/>
                        <a:t>blacklist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across</a:t>
                      </a:r>
                      <a:r>
                        <a:rPr lang="de-DE" b="0" noProof="0" dirty="0"/>
                        <a:t> all </a:t>
                      </a:r>
                      <a:r>
                        <a:rPr lang="de-DE" b="0" noProof="0" dirty="0" err="1"/>
                        <a:t>jobs</a:t>
                      </a:r>
                      <a:r>
                        <a:rPr lang="de-DE" b="0" noProof="0" dirty="0"/>
                        <a:t>. </a:t>
                      </a:r>
                    </a:p>
                    <a:p>
                      <a:r>
                        <a:rPr lang="de-DE" b="0" noProof="0" dirty="0"/>
                        <a:t>The </a:t>
                      </a:r>
                      <a:r>
                        <a:rPr lang="de-DE" b="0" noProof="0" dirty="0" err="1"/>
                        <a:t>tracker</a:t>
                      </a:r>
                      <a:r>
                        <a:rPr lang="de-DE" b="0" noProof="0" dirty="0"/>
                        <a:t> will </a:t>
                      </a:r>
                      <a:r>
                        <a:rPr lang="de-DE" b="0" noProof="0" dirty="0" err="1"/>
                        <a:t>be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given</a:t>
                      </a:r>
                      <a:r>
                        <a:rPr lang="de-DE" b="0" noProof="0" dirty="0"/>
                        <a:t> a </a:t>
                      </a:r>
                      <a:r>
                        <a:rPr lang="de-DE" b="0" noProof="0" dirty="0" err="1"/>
                        <a:t>task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later</a:t>
                      </a:r>
                      <a:r>
                        <a:rPr lang="de-DE" b="0" noProof="0" dirty="0"/>
                        <a:t> (after a </a:t>
                      </a:r>
                      <a:r>
                        <a:rPr lang="de-DE" b="0" noProof="0" dirty="0" err="1"/>
                        <a:t>day</a:t>
                      </a:r>
                      <a:r>
                        <a:rPr lang="de-DE" b="0" noProof="0" dirty="0"/>
                        <a:t>. </a:t>
                      </a:r>
                    </a:p>
                    <a:p>
                      <a:r>
                        <a:rPr lang="de-DE" b="0" noProof="0" dirty="0"/>
                        <a:t>The </a:t>
                      </a:r>
                      <a:r>
                        <a:rPr lang="de-DE" b="0" noProof="0" dirty="0" err="1"/>
                        <a:t>tracker</a:t>
                      </a:r>
                      <a:r>
                        <a:rPr lang="de-DE" b="0" noProof="0" dirty="0"/>
                        <a:t> will </a:t>
                      </a:r>
                      <a:r>
                        <a:rPr lang="de-DE" b="0" noProof="0" dirty="0" err="1"/>
                        <a:t>become</a:t>
                      </a:r>
                      <a:r>
                        <a:rPr lang="de-DE" b="0" noProof="0" dirty="0"/>
                        <a:t> a </a:t>
                      </a:r>
                      <a:r>
                        <a:rPr lang="de-DE" b="0" noProof="0" dirty="0" err="1"/>
                        <a:t>healthy</a:t>
                      </a:r>
                      <a:r>
                        <a:rPr lang="de-DE" b="0" noProof="0" dirty="0"/>
                        <a:t> </a:t>
                      </a:r>
                      <a:r>
                        <a:rPr lang="de-DE" b="0" noProof="0" dirty="0" err="1"/>
                        <a:t>tracker</a:t>
                      </a:r>
                      <a:r>
                        <a:rPr lang="de-DE" b="0" noProof="0" dirty="0"/>
                        <a:t> after a </a:t>
                      </a:r>
                      <a:r>
                        <a:rPr lang="de-DE" b="0" noProof="0" dirty="0" err="1"/>
                        <a:t>restart</a:t>
                      </a:r>
                      <a:r>
                        <a:rPr lang="de-DE" b="0" noProof="0" dirty="0"/>
                        <a:t>.</a:t>
                      </a:r>
                    </a:p>
                    <a:p>
                      <a:r>
                        <a:rPr lang="de-DE" b="1" noProof="0" dirty="0"/>
                        <a:t>Default </a:t>
                      </a:r>
                      <a:r>
                        <a:rPr lang="de-DE" b="1" noProof="0" dirty="0" err="1"/>
                        <a:t>is</a:t>
                      </a:r>
                      <a:r>
                        <a:rPr lang="de-DE" b="1" noProof="0" dirty="0"/>
                        <a:t> 4.</a:t>
                      </a:r>
                      <a:endParaRPr lang="en-US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626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8528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8BCA-4F13-4CBA-8106-74EE6FD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mapred-site.xml Settings (2)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6D928-09CF-4F86-A8E7-4E7B87EC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659921"/>
              </p:ext>
            </p:extLst>
          </p:nvPr>
        </p:nvGraphicFramePr>
        <p:xfrm>
          <a:off x="457200" y="1844675"/>
          <a:ext cx="8363272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28">
                  <a:extLst>
                    <a:ext uri="{9D8B030D-6E8A-4147-A177-3AD203B41FA5}">
                      <a16:colId xmlns:a16="http://schemas.microsoft.com/office/drawing/2014/main" val="1052375393"/>
                    </a:ext>
                  </a:extLst>
                </a:gridCol>
                <a:gridCol w="5791544">
                  <a:extLst>
                    <a:ext uri="{9D8B030D-6E8A-4147-A177-3AD203B41FA5}">
                      <a16:colId xmlns:a16="http://schemas.microsoft.com/office/drawing/2014/main" val="614563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3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mapreduce.job.reduces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default number of reduce tasks per job.</a:t>
                      </a:r>
                    </a:p>
                    <a:p>
                      <a:r>
                        <a:rPr lang="en-US" noProof="0" dirty="0"/>
                        <a:t>Typically set to 99% of the cluster‘s reduce capacity, so that if a node fails the reduces can still be executed in a single wave.</a:t>
                      </a:r>
                    </a:p>
                    <a:p>
                      <a:r>
                        <a:rPr lang="en-US" noProof="0" dirty="0"/>
                        <a:t>Ignored when </a:t>
                      </a:r>
                      <a:r>
                        <a:rPr lang="en-US" noProof="0" dirty="0" err="1"/>
                        <a:t>mapred.job.tracker</a:t>
                      </a:r>
                      <a:r>
                        <a:rPr lang="en-US" noProof="0" dirty="0"/>
                        <a:t> is „local“. </a:t>
                      </a:r>
                    </a:p>
                    <a:p>
                      <a:r>
                        <a:rPr lang="en-US" b="1" noProof="0" dirty="0"/>
                        <a:t>Default: 1</a:t>
                      </a:r>
                    </a:p>
                    <a:p>
                      <a:r>
                        <a:rPr lang="en-US" b="1" noProof="0" dirty="0"/>
                        <a:t>Recommendation:</a:t>
                      </a:r>
                      <a:r>
                        <a:rPr lang="en-US" noProof="0" dirty="0"/>
                        <a:t> set it to 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3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mapreduce.map.speculative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If true, then multiple instances of some map tasks may be executed in parallel.</a:t>
                      </a:r>
                    </a:p>
                    <a:p>
                      <a:r>
                        <a:rPr lang="en-US" b="1" noProof="0" dirty="0"/>
                        <a:t>Default: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96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mapreduce.reduce.speculative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If true, then multiple instances of some reduce tasks may be executed in parallel. </a:t>
                      </a:r>
                    </a:p>
                    <a:p>
                      <a:r>
                        <a:rPr lang="en-US" b="1" noProof="0" dirty="0"/>
                        <a:t>Default: true.</a:t>
                      </a:r>
                    </a:p>
                    <a:p>
                      <a:r>
                        <a:rPr lang="en-US" b="1" noProof="0" dirty="0"/>
                        <a:t>Recommendation: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45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5667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8BCA-4F13-4CBA-8106-74EE6FD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mapred-site.xml Settings (3)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6D928-09CF-4F86-A8E7-4E7B87EC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035715"/>
              </p:ext>
            </p:extLst>
          </p:nvPr>
        </p:nvGraphicFramePr>
        <p:xfrm>
          <a:off x="457200" y="1844675"/>
          <a:ext cx="8363272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28">
                  <a:extLst>
                    <a:ext uri="{9D8B030D-6E8A-4147-A177-3AD203B41FA5}">
                      <a16:colId xmlns:a16="http://schemas.microsoft.com/office/drawing/2014/main" val="1052375393"/>
                    </a:ext>
                  </a:extLst>
                </a:gridCol>
                <a:gridCol w="5791544">
                  <a:extLst>
                    <a:ext uri="{9D8B030D-6E8A-4147-A177-3AD203B41FA5}">
                      <a16:colId xmlns:a16="http://schemas.microsoft.com/office/drawing/2014/main" val="614563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3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mapreduce.tasktracker.map.tasks.maximum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maximum number of map tasks that will be run simultaneously by a task tracker.</a:t>
                      </a:r>
                    </a:p>
                    <a:p>
                      <a:r>
                        <a:rPr lang="en-US" b="1" noProof="0" dirty="0"/>
                        <a:t>Default: 2</a:t>
                      </a:r>
                    </a:p>
                    <a:p>
                      <a:r>
                        <a:rPr lang="en-US" b="1" noProof="0" dirty="0"/>
                        <a:t>Recommendation: </a:t>
                      </a:r>
                      <a:r>
                        <a:rPr lang="en-US" noProof="0" dirty="0"/>
                        <a:t>set relevant to number of CPUs and amount of memory on each data node.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3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mapreduce.tasktracker.reduce.tasks.maximum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maximum number of reduce tasks that will be run simultaneously by a task tracker. </a:t>
                      </a:r>
                    </a:p>
                    <a:p>
                      <a:r>
                        <a:rPr lang="en-US" b="1" noProof="0" dirty="0"/>
                        <a:t>Default: 2</a:t>
                      </a:r>
                    </a:p>
                    <a:p>
                      <a:r>
                        <a:rPr lang="en-US" b="1" noProof="0" dirty="0"/>
                        <a:t>Recommendations: </a:t>
                      </a:r>
                      <a:r>
                        <a:rPr lang="en-US" noProof="0" dirty="0"/>
                        <a:t>set relevant to number of CPUs and amount of memory on each data node.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96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mapreduce.jobtracker.taskscheduler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class responsible for scheduling the tasks. </a:t>
                      </a:r>
                    </a:p>
                    <a:p>
                      <a:r>
                        <a:rPr lang="en-US" b="1" noProof="0" dirty="0"/>
                        <a:t>Default </a:t>
                      </a:r>
                      <a:r>
                        <a:rPr lang="en-US" noProof="0" dirty="0"/>
                        <a:t>points to FIFO scheduler. </a:t>
                      </a:r>
                    </a:p>
                    <a:p>
                      <a:r>
                        <a:rPr lang="en-US" b="1" noProof="0" dirty="0"/>
                        <a:t>Recommendation: </a:t>
                      </a:r>
                      <a:r>
                        <a:rPr lang="en-US" noProof="0" dirty="0"/>
                        <a:t>Use Job Queue Task – </a:t>
                      </a:r>
                      <a:r>
                        <a:rPr lang="en-US" noProof="0" dirty="0" err="1"/>
                        <a:t>org.apache.hadoop.mapred.JobQueueTaskScheduler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439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4176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8BCA-4F13-4CBA-8106-74EE6FD8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mapred-site.xml Settings (4)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66D928-09CF-4F86-A8E7-4E7B87EC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826421"/>
              </p:ext>
            </p:extLst>
          </p:nvPr>
        </p:nvGraphicFramePr>
        <p:xfrm>
          <a:off x="457200" y="1844675"/>
          <a:ext cx="8363272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728">
                  <a:extLst>
                    <a:ext uri="{9D8B030D-6E8A-4147-A177-3AD203B41FA5}">
                      <a16:colId xmlns:a16="http://schemas.microsoft.com/office/drawing/2014/main" val="1052375393"/>
                    </a:ext>
                  </a:extLst>
                </a:gridCol>
                <a:gridCol w="5791544">
                  <a:extLst>
                    <a:ext uri="{9D8B030D-6E8A-4147-A177-3AD203B41FA5}">
                      <a16:colId xmlns:a16="http://schemas.microsoft.com/office/drawing/2014/main" val="614563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13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mapreduce.jobtracker.restart.recover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Recover failed job when JobTracker restarts. </a:t>
                      </a:r>
                    </a:p>
                    <a:p>
                      <a:r>
                        <a:rPr lang="en-US" noProof="0"/>
                        <a:t>For production clusters recommended to be set to TRUE.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3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mapreduce.cluster.local.dir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The local directory where MapReduce stores intermediate data files.</a:t>
                      </a:r>
                    </a:p>
                    <a:p>
                      <a:r>
                        <a:rPr lang="en-US" noProof="0" dirty="0"/>
                        <a:t>May be a comma-separated list of directories on different devices in order to spread disk </a:t>
                      </a:r>
                      <a:r>
                        <a:rPr lang="en-US" noProof="0" dirty="0" err="1"/>
                        <a:t>i</a:t>
                      </a:r>
                      <a:r>
                        <a:rPr lang="en-US" noProof="0" dirty="0"/>
                        <a:t>/o.</a:t>
                      </a:r>
                    </a:p>
                    <a:p>
                      <a:r>
                        <a:rPr lang="en-US" noProof="0" dirty="0"/>
                        <a:t>Directories that do not exist are ignored.</a:t>
                      </a:r>
                    </a:p>
                    <a:p>
                      <a:r>
                        <a:rPr lang="en-US" noProof="0" dirty="0"/>
                        <a:t>Default: ${</a:t>
                      </a:r>
                      <a:r>
                        <a:rPr lang="en-US" noProof="0" dirty="0" err="1"/>
                        <a:t>hadoop.tmp.dir</a:t>
                      </a:r>
                      <a:r>
                        <a:rPr lang="en-US" noProof="0" dirty="0"/>
                        <a:t>}/</a:t>
                      </a:r>
                      <a:r>
                        <a:rPr lang="en-US" noProof="0" dirty="0" err="1"/>
                        <a:t>mapred</a:t>
                      </a:r>
                      <a:r>
                        <a:rPr lang="en-US" noProof="0" dirty="0"/>
                        <a:t>/local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969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5797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8D85-AA93-44DC-847A-A4F79D9A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Configuring</a:t>
            </a:r>
            <a:r>
              <a:rPr lang="de-DE" dirty="0"/>
              <a:t> Hadoop - </a:t>
            </a:r>
            <a:r>
              <a:rPr lang="de-DE" dirty="0" err="1"/>
              <a:t>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6397DF-D5F9-418C-B832-A6F933D10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1710290"/>
            <a:ext cx="5807331" cy="4959070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0D3589E-E61E-4950-B7D6-79496F08585F}"/>
              </a:ext>
            </a:extLst>
          </p:cNvPr>
          <p:cNvSpPr txBox="1"/>
          <p:nvPr/>
        </p:nvSpPr>
        <p:spPr>
          <a:xfrm>
            <a:off x="563920" y="2430370"/>
            <a:ext cx="3720048" cy="1754326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Change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,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hdfs-site.xml – </a:t>
            </a:r>
            <a:r>
              <a:rPr lang="de-DE" dirty="0" err="1"/>
              <a:t>here</a:t>
            </a:r>
            <a:r>
              <a:rPr lang="de-DE" dirty="0"/>
              <a:t>: /</a:t>
            </a:r>
            <a:r>
              <a:rPr lang="de-DE" dirty="0" err="1"/>
              <a:t>usr</a:t>
            </a:r>
            <a:r>
              <a:rPr lang="de-DE" dirty="0"/>
              <a:t>/</a:t>
            </a:r>
            <a:r>
              <a:rPr lang="de-DE" dirty="0" err="1"/>
              <a:t>local</a:t>
            </a:r>
            <a:r>
              <a:rPr lang="de-DE" dirty="0"/>
              <a:t>/</a:t>
            </a:r>
            <a:r>
              <a:rPr lang="de-DE" dirty="0" err="1"/>
              <a:t>hadoop</a:t>
            </a:r>
            <a:r>
              <a:rPr lang="de-DE" dirty="0"/>
              <a:t>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hadoop</a:t>
            </a:r>
            <a:r>
              <a:rPr lang="de-DE" dirty="0"/>
              <a:t>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</a:t>
            </a:r>
            <a:r>
              <a:rPr lang="de-DE" b="1" dirty="0"/>
              <a:t>hdfs-site.xml </a:t>
            </a:r>
            <a:r>
              <a:rPr lang="de-DE" dirty="0"/>
              <a:t>in </a:t>
            </a:r>
            <a:r>
              <a:rPr lang="de-DE" dirty="0" err="1"/>
              <a:t>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976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B065-AA0E-4EFF-B3F4-91470CE0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Configuring</a:t>
            </a:r>
            <a:r>
              <a:rPr lang="de-DE" dirty="0"/>
              <a:t> Hadoop - </a:t>
            </a:r>
            <a:r>
              <a:rPr lang="de-DE" dirty="0" err="1"/>
              <a:t>Example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870C91-F6C0-4D5A-BD47-6C7B6CD5C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966" y="1681376"/>
            <a:ext cx="5851122" cy="4968551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5D7002A4-41B2-417B-8C35-E4D7B9CBB2BB}"/>
              </a:ext>
            </a:extLst>
          </p:cNvPr>
          <p:cNvSpPr txBox="1"/>
          <p:nvPr/>
        </p:nvSpPr>
        <p:spPr>
          <a:xfrm>
            <a:off x="2724160" y="5949280"/>
            <a:ext cx="6096312" cy="369332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nano</a:t>
            </a:r>
            <a:r>
              <a:rPr lang="de-DE" dirty="0"/>
              <a:t> /</a:t>
            </a:r>
            <a:r>
              <a:rPr lang="de-DE" dirty="0" err="1"/>
              <a:t>usr</a:t>
            </a:r>
            <a:r>
              <a:rPr lang="de-DE" dirty="0"/>
              <a:t>/</a:t>
            </a:r>
            <a:r>
              <a:rPr lang="de-DE" dirty="0" err="1"/>
              <a:t>local</a:t>
            </a:r>
            <a:r>
              <a:rPr lang="de-DE" dirty="0"/>
              <a:t>/</a:t>
            </a:r>
            <a:r>
              <a:rPr lang="de-DE" dirty="0" err="1"/>
              <a:t>hadoop</a:t>
            </a:r>
            <a:r>
              <a:rPr lang="de-DE" dirty="0"/>
              <a:t>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hadoop</a:t>
            </a:r>
            <a:r>
              <a:rPr lang="de-DE" dirty="0"/>
              <a:t>/hdfs-site.xml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277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F3D9-35AD-48B6-8E7F-2AA98E872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Win</a:t>
            </a:r>
            <a:r>
              <a:rPr lang="de-DE" dirty="0"/>
              <a:t> Host-System: ping IP </a:t>
            </a:r>
            <a:r>
              <a:rPr lang="de-DE" dirty="0" err="1"/>
              <a:t>guest</a:t>
            </a:r>
            <a:r>
              <a:rPr lang="de-DE" dirty="0"/>
              <a:t> (Ubuntu) </a:t>
            </a:r>
            <a:r>
              <a:rPr lang="de-DE" dirty="0" err="1"/>
              <a:t>address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host (</a:t>
            </a:r>
            <a:r>
              <a:rPr lang="de-DE" dirty="0" err="1"/>
              <a:t>here</a:t>
            </a:r>
            <a:r>
              <a:rPr lang="de-DE" dirty="0"/>
              <a:t>: Win10)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CB8EB2-A69D-40D2-962D-AB35523F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803" y="1974701"/>
            <a:ext cx="6867525" cy="3038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BF6D58-F4BB-4C15-A3BA-E2F5201390B3}"/>
              </a:ext>
            </a:extLst>
          </p:cNvPr>
          <p:cNvSpPr/>
          <p:nvPr/>
        </p:nvSpPr>
        <p:spPr>
          <a:xfrm>
            <a:off x="4139952" y="4581127"/>
            <a:ext cx="3744416" cy="720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192.168.100.149 is guest machine’s IP address!</a:t>
            </a:r>
          </a:p>
        </p:txBody>
      </p:sp>
    </p:spTree>
    <p:extLst>
      <p:ext uri="{BB962C8B-B14F-4D97-AF65-F5344CB8AC3E}">
        <p14:creationId xmlns:p14="http://schemas.microsoft.com/office/powerpoint/2010/main" val="9540465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Hadoop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&amp; HDFS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3071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Objectives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Hadoop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HDFS </a:t>
            </a:r>
            <a:r>
              <a:rPr lang="de-DE" dirty="0" err="1"/>
              <a:t>works</a:t>
            </a:r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HDFS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designed</a:t>
            </a:r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an HDFS </a:t>
            </a:r>
            <a:r>
              <a:rPr lang="de-DE" dirty="0" err="1"/>
              <a:t>cluster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98326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the components of Hadoop</a:t>
            </a:r>
          </a:p>
          <a:p>
            <a:r>
              <a:rPr lang="en-US" dirty="0"/>
              <a:t>Describe the different nodes in a Hadoop cluster</a:t>
            </a:r>
          </a:p>
          <a:p>
            <a:r>
              <a:rPr lang="en-US" dirty="0"/>
              <a:t>Explain the Hadoop replication process</a:t>
            </a:r>
          </a:p>
          <a:p>
            <a:r>
              <a:rPr lang="en-US" dirty="0"/>
              <a:t>Discuss how Hadoop uses rack awareness</a:t>
            </a:r>
          </a:p>
        </p:txBody>
      </p:sp>
    </p:spTree>
    <p:extLst>
      <p:ext uri="{BB962C8B-B14F-4D97-AF65-F5344CB8AC3E}">
        <p14:creationId xmlns:p14="http://schemas.microsoft.com/office/powerpoint/2010/main" val="27178212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720080"/>
          </a:xfrm>
        </p:spPr>
        <p:txBody>
          <a:bodyPr/>
          <a:lstStyle/>
          <a:p>
            <a:r>
              <a:rPr lang="de-DE" dirty="0" err="1"/>
              <a:t>Terminology</a:t>
            </a:r>
            <a:r>
              <a:rPr lang="de-DE" dirty="0"/>
              <a:t> Review</a:t>
            </a:r>
          </a:p>
        </p:txBody>
      </p:sp>
      <p:pic>
        <p:nvPicPr>
          <p:cNvPr id="2050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6B14EF34-46FC-4C30-B861-439017A1A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1999889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5A4451-47DA-47C6-BF8C-C2E478724A81}"/>
              </a:ext>
            </a:extLst>
          </p:cNvPr>
          <p:cNvSpPr txBox="1"/>
          <p:nvPr/>
        </p:nvSpPr>
        <p:spPr>
          <a:xfrm>
            <a:off x="1619672" y="2402319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3763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720080"/>
          </a:xfrm>
        </p:spPr>
        <p:txBody>
          <a:bodyPr/>
          <a:lstStyle/>
          <a:p>
            <a:r>
              <a:rPr lang="de-DE" dirty="0" err="1"/>
              <a:t>Terminology</a:t>
            </a:r>
            <a:r>
              <a:rPr lang="de-DE" dirty="0"/>
              <a:t> Review</a:t>
            </a:r>
          </a:p>
        </p:txBody>
      </p:sp>
      <p:pic>
        <p:nvPicPr>
          <p:cNvPr id="2050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6B14EF34-46FC-4C30-B861-439017A1A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1999889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43749A5F-AE97-4454-832A-73343F575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344004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50E6F511-49B6-4078-B5D1-873541DA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516824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F0587-4919-466D-97F9-9AFA12AD3B12}"/>
              </a:ext>
            </a:extLst>
          </p:cNvPr>
          <p:cNvSpPr txBox="1"/>
          <p:nvPr/>
        </p:nvSpPr>
        <p:spPr>
          <a:xfrm>
            <a:off x="899592" y="4736192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4451-47DA-47C6-BF8C-C2E478724A81}"/>
              </a:ext>
            </a:extLst>
          </p:cNvPr>
          <p:cNvSpPr txBox="1"/>
          <p:nvPr/>
        </p:nvSpPr>
        <p:spPr>
          <a:xfrm>
            <a:off x="1619672" y="2402319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5B738-4A78-4C15-A9A2-FA0F8D8038E8}"/>
              </a:ext>
            </a:extLst>
          </p:cNvPr>
          <p:cNvSpPr txBox="1"/>
          <p:nvPr/>
        </p:nvSpPr>
        <p:spPr>
          <a:xfrm>
            <a:off x="1619672" y="3800088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2C70A-19D9-4612-91B6-ABDE8B38AB4E}"/>
              </a:ext>
            </a:extLst>
          </p:cNvPr>
          <p:cNvSpPr txBox="1"/>
          <p:nvPr/>
        </p:nvSpPr>
        <p:spPr>
          <a:xfrm>
            <a:off x="1619672" y="548821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992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5BCE89-5F49-4EDE-90A4-ADA212028A50}"/>
              </a:ext>
            </a:extLst>
          </p:cNvPr>
          <p:cNvSpPr/>
          <p:nvPr/>
        </p:nvSpPr>
        <p:spPr>
          <a:xfrm>
            <a:off x="467544" y="1906990"/>
            <a:ext cx="2348087" cy="4640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720080"/>
          </a:xfrm>
        </p:spPr>
        <p:txBody>
          <a:bodyPr/>
          <a:lstStyle/>
          <a:p>
            <a:r>
              <a:rPr lang="de-DE" dirty="0" err="1"/>
              <a:t>Terminology</a:t>
            </a:r>
            <a:r>
              <a:rPr lang="de-DE" dirty="0"/>
              <a:t> Review</a:t>
            </a:r>
          </a:p>
        </p:txBody>
      </p:sp>
      <p:pic>
        <p:nvPicPr>
          <p:cNvPr id="2050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6B14EF34-46FC-4C30-B861-439017A1A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1999889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43749A5F-AE97-4454-832A-73343F575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344004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50E6F511-49B6-4078-B5D1-873541DA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516824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F0587-4919-466D-97F9-9AFA12AD3B12}"/>
              </a:ext>
            </a:extLst>
          </p:cNvPr>
          <p:cNvSpPr txBox="1"/>
          <p:nvPr/>
        </p:nvSpPr>
        <p:spPr>
          <a:xfrm>
            <a:off x="899592" y="4736192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4451-47DA-47C6-BF8C-C2E478724A81}"/>
              </a:ext>
            </a:extLst>
          </p:cNvPr>
          <p:cNvSpPr txBox="1"/>
          <p:nvPr/>
        </p:nvSpPr>
        <p:spPr>
          <a:xfrm>
            <a:off x="1619672" y="2402319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5B738-4A78-4C15-A9A2-FA0F8D8038E8}"/>
              </a:ext>
            </a:extLst>
          </p:cNvPr>
          <p:cNvSpPr txBox="1"/>
          <p:nvPr/>
        </p:nvSpPr>
        <p:spPr>
          <a:xfrm>
            <a:off x="1619672" y="3800088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2C70A-19D9-4612-91B6-ABDE8B38AB4E}"/>
              </a:ext>
            </a:extLst>
          </p:cNvPr>
          <p:cNvSpPr txBox="1"/>
          <p:nvPr/>
        </p:nvSpPr>
        <p:spPr>
          <a:xfrm>
            <a:off x="1619672" y="548821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41C98-319B-4ABC-A85C-CC6410AC4F08}"/>
              </a:ext>
            </a:extLst>
          </p:cNvPr>
          <p:cNvSpPr txBox="1"/>
          <p:nvPr/>
        </p:nvSpPr>
        <p:spPr>
          <a:xfrm>
            <a:off x="467544" y="156784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 1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5564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5BCE89-5F49-4EDE-90A4-ADA212028A50}"/>
              </a:ext>
            </a:extLst>
          </p:cNvPr>
          <p:cNvSpPr/>
          <p:nvPr/>
        </p:nvSpPr>
        <p:spPr>
          <a:xfrm>
            <a:off x="467544" y="1906990"/>
            <a:ext cx="2348087" cy="4640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720080"/>
          </a:xfrm>
        </p:spPr>
        <p:txBody>
          <a:bodyPr/>
          <a:lstStyle/>
          <a:p>
            <a:r>
              <a:rPr lang="de-DE" dirty="0" err="1"/>
              <a:t>Terminology</a:t>
            </a:r>
            <a:r>
              <a:rPr lang="de-DE" dirty="0"/>
              <a:t> Review</a:t>
            </a:r>
          </a:p>
        </p:txBody>
      </p:sp>
      <p:pic>
        <p:nvPicPr>
          <p:cNvPr id="2050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6B14EF34-46FC-4C30-B861-439017A1A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1999889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43749A5F-AE97-4454-832A-73343F575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344004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50E6F511-49B6-4078-B5D1-873541DA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516824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F0587-4919-466D-97F9-9AFA12AD3B12}"/>
              </a:ext>
            </a:extLst>
          </p:cNvPr>
          <p:cNvSpPr txBox="1"/>
          <p:nvPr/>
        </p:nvSpPr>
        <p:spPr>
          <a:xfrm>
            <a:off x="899592" y="4736192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4451-47DA-47C6-BF8C-C2E478724A81}"/>
              </a:ext>
            </a:extLst>
          </p:cNvPr>
          <p:cNvSpPr txBox="1"/>
          <p:nvPr/>
        </p:nvSpPr>
        <p:spPr>
          <a:xfrm>
            <a:off x="1619672" y="2402319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5B738-4A78-4C15-A9A2-FA0F8D8038E8}"/>
              </a:ext>
            </a:extLst>
          </p:cNvPr>
          <p:cNvSpPr txBox="1"/>
          <p:nvPr/>
        </p:nvSpPr>
        <p:spPr>
          <a:xfrm>
            <a:off x="1619672" y="3800088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2C70A-19D9-4612-91B6-ABDE8B38AB4E}"/>
              </a:ext>
            </a:extLst>
          </p:cNvPr>
          <p:cNvSpPr txBox="1"/>
          <p:nvPr/>
        </p:nvSpPr>
        <p:spPr>
          <a:xfrm>
            <a:off x="1619672" y="548821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41C98-319B-4ABC-A85C-CC6410AC4F08}"/>
              </a:ext>
            </a:extLst>
          </p:cNvPr>
          <p:cNvSpPr txBox="1"/>
          <p:nvPr/>
        </p:nvSpPr>
        <p:spPr>
          <a:xfrm>
            <a:off x="467544" y="156784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 1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10B4DF-D0A6-409F-BFDF-5F578E2A2B16}"/>
              </a:ext>
            </a:extLst>
          </p:cNvPr>
          <p:cNvSpPr/>
          <p:nvPr/>
        </p:nvSpPr>
        <p:spPr>
          <a:xfrm>
            <a:off x="3160017" y="1906990"/>
            <a:ext cx="2348087" cy="4640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62EBF81D-751E-49B5-B614-BB27E06C5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3592065" y="1999889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3CA253EB-D1D6-4B99-8D32-31956E717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3592065" y="344004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388F1F4C-FDD1-42CF-BD0E-F94CC982A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3592065" y="516824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B70497-F2B2-4D03-B691-7AEB375C4518}"/>
              </a:ext>
            </a:extLst>
          </p:cNvPr>
          <p:cNvSpPr txBox="1"/>
          <p:nvPr/>
        </p:nvSpPr>
        <p:spPr>
          <a:xfrm>
            <a:off x="3592065" y="4736192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7880C-0100-40B8-9141-FB39EB43311F}"/>
              </a:ext>
            </a:extLst>
          </p:cNvPr>
          <p:cNvSpPr txBox="1"/>
          <p:nvPr/>
        </p:nvSpPr>
        <p:spPr>
          <a:xfrm>
            <a:off x="4312145" y="2402319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BB95E-671A-457F-B539-EB93B579AA21}"/>
              </a:ext>
            </a:extLst>
          </p:cNvPr>
          <p:cNvSpPr txBox="1"/>
          <p:nvPr/>
        </p:nvSpPr>
        <p:spPr>
          <a:xfrm>
            <a:off x="4312145" y="3800088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04E4CE-6740-4C01-98F3-530A08C14F19}"/>
              </a:ext>
            </a:extLst>
          </p:cNvPr>
          <p:cNvSpPr txBox="1"/>
          <p:nvPr/>
        </p:nvSpPr>
        <p:spPr>
          <a:xfrm>
            <a:off x="4312145" y="548821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97AE84-C4FA-4728-BD63-988BCC6DBCBE}"/>
              </a:ext>
            </a:extLst>
          </p:cNvPr>
          <p:cNvSpPr txBox="1"/>
          <p:nvPr/>
        </p:nvSpPr>
        <p:spPr>
          <a:xfrm>
            <a:off x="3160017" y="156784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 2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6811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5BCE89-5F49-4EDE-90A4-ADA212028A50}"/>
              </a:ext>
            </a:extLst>
          </p:cNvPr>
          <p:cNvSpPr/>
          <p:nvPr/>
        </p:nvSpPr>
        <p:spPr>
          <a:xfrm>
            <a:off x="467544" y="1906990"/>
            <a:ext cx="2348087" cy="4640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720080"/>
          </a:xfrm>
        </p:spPr>
        <p:txBody>
          <a:bodyPr/>
          <a:lstStyle/>
          <a:p>
            <a:r>
              <a:rPr lang="de-DE" dirty="0" err="1"/>
              <a:t>Terminology</a:t>
            </a:r>
            <a:r>
              <a:rPr lang="de-DE" dirty="0"/>
              <a:t> Review</a:t>
            </a:r>
          </a:p>
        </p:txBody>
      </p:sp>
      <p:pic>
        <p:nvPicPr>
          <p:cNvPr id="2050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6B14EF34-46FC-4C30-B861-439017A1A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1999889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43749A5F-AE97-4454-832A-73343F575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344004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50E6F511-49B6-4078-B5D1-873541DA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516824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F0587-4919-466D-97F9-9AFA12AD3B12}"/>
              </a:ext>
            </a:extLst>
          </p:cNvPr>
          <p:cNvSpPr txBox="1"/>
          <p:nvPr/>
        </p:nvSpPr>
        <p:spPr>
          <a:xfrm>
            <a:off x="899592" y="4736192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4451-47DA-47C6-BF8C-C2E478724A81}"/>
              </a:ext>
            </a:extLst>
          </p:cNvPr>
          <p:cNvSpPr txBox="1"/>
          <p:nvPr/>
        </p:nvSpPr>
        <p:spPr>
          <a:xfrm>
            <a:off x="1619672" y="2402319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5B738-4A78-4C15-A9A2-FA0F8D8038E8}"/>
              </a:ext>
            </a:extLst>
          </p:cNvPr>
          <p:cNvSpPr txBox="1"/>
          <p:nvPr/>
        </p:nvSpPr>
        <p:spPr>
          <a:xfrm>
            <a:off x="1619672" y="3800088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2C70A-19D9-4612-91B6-ABDE8B38AB4E}"/>
              </a:ext>
            </a:extLst>
          </p:cNvPr>
          <p:cNvSpPr txBox="1"/>
          <p:nvPr/>
        </p:nvSpPr>
        <p:spPr>
          <a:xfrm>
            <a:off x="1619672" y="548821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41C98-319B-4ABC-A85C-CC6410AC4F08}"/>
              </a:ext>
            </a:extLst>
          </p:cNvPr>
          <p:cNvSpPr txBox="1"/>
          <p:nvPr/>
        </p:nvSpPr>
        <p:spPr>
          <a:xfrm>
            <a:off x="467544" y="156784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 1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10B4DF-D0A6-409F-BFDF-5F578E2A2B16}"/>
              </a:ext>
            </a:extLst>
          </p:cNvPr>
          <p:cNvSpPr/>
          <p:nvPr/>
        </p:nvSpPr>
        <p:spPr>
          <a:xfrm>
            <a:off x="3160017" y="1906990"/>
            <a:ext cx="2348087" cy="4640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62EBF81D-751E-49B5-B614-BB27E06C5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3592065" y="1999889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3CA253EB-D1D6-4B99-8D32-31956E717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3592065" y="344004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388F1F4C-FDD1-42CF-BD0E-F94CC982A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3592065" y="516824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B70497-F2B2-4D03-B691-7AEB375C4518}"/>
              </a:ext>
            </a:extLst>
          </p:cNvPr>
          <p:cNvSpPr txBox="1"/>
          <p:nvPr/>
        </p:nvSpPr>
        <p:spPr>
          <a:xfrm>
            <a:off x="3592065" y="4736192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7880C-0100-40B8-9141-FB39EB43311F}"/>
              </a:ext>
            </a:extLst>
          </p:cNvPr>
          <p:cNvSpPr txBox="1"/>
          <p:nvPr/>
        </p:nvSpPr>
        <p:spPr>
          <a:xfrm>
            <a:off x="4312145" y="2402319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BB95E-671A-457F-B539-EB93B579AA21}"/>
              </a:ext>
            </a:extLst>
          </p:cNvPr>
          <p:cNvSpPr txBox="1"/>
          <p:nvPr/>
        </p:nvSpPr>
        <p:spPr>
          <a:xfrm>
            <a:off x="4312145" y="3800088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04E4CE-6740-4C01-98F3-530A08C14F19}"/>
              </a:ext>
            </a:extLst>
          </p:cNvPr>
          <p:cNvSpPr txBox="1"/>
          <p:nvPr/>
        </p:nvSpPr>
        <p:spPr>
          <a:xfrm>
            <a:off x="4312145" y="548821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97AE84-C4FA-4728-BD63-988BCC6DBCBE}"/>
              </a:ext>
            </a:extLst>
          </p:cNvPr>
          <p:cNvSpPr txBox="1"/>
          <p:nvPr/>
        </p:nvSpPr>
        <p:spPr>
          <a:xfrm>
            <a:off x="3160017" y="156784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 2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8F1E71-A645-4144-8A60-1A3965CC25A5}"/>
              </a:ext>
            </a:extLst>
          </p:cNvPr>
          <p:cNvSpPr/>
          <p:nvPr/>
        </p:nvSpPr>
        <p:spPr>
          <a:xfrm>
            <a:off x="6472385" y="1895942"/>
            <a:ext cx="2348087" cy="4640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97B915BB-E9F2-4CBF-B261-9C83D7B31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6904433" y="1988841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986622D3-49AA-4A26-8CAA-4468B2D75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6904433" y="342900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79252BA1-46E3-437D-9AF3-8377B0EA8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6904433" y="5157192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4AF7D5-947E-4C61-AC04-55A963D18D7A}"/>
              </a:ext>
            </a:extLst>
          </p:cNvPr>
          <p:cNvSpPr txBox="1"/>
          <p:nvPr/>
        </p:nvSpPr>
        <p:spPr>
          <a:xfrm>
            <a:off x="6904433" y="4725144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BDF8ED-AF57-4727-A8BB-A24A7905D9D6}"/>
              </a:ext>
            </a:extLst>
          </p:cNvPr>
          <p:cNvSpPr txBox="1"/>
          <p:nvPr/>
        </p:nvSpPr>
        <p:spPr>
          <a:xfrm>
            <a:off x="7624513" y="2391271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0DC714-5900-424C-A197-033CF60E18DE}"/>
              </a:ext>
            </a:extLst>
          </p:cNvPr>
          <p:cNvSpPr txBox="1"/>
          <p:nvPr/>
        </p:nvSpPr>
        <p:spPr>
          <a:xfrm>
            <a:off x="7624513" y="378904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573D2-F521-4509-8AC1-92E9C3B0426C}"/>
              </a:ext>
            </a:extLst>
          </p:cNvPr>
          <p:cNvSpPr txBox="1"/>
          <p:nvPr/>
        </p:nvSpPr>
        <p:spPr>
          <a:xfrm>
            <a:off x="7624513" y="5477162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023233-4959-4F37-BEA3-11E1FE460BE4}"/>
              </a:ext>
            </a:extLst>
          </p:cNvPr>
          <p:cNvSpPr txBox="1"/>
          <p:nvPr/>
        </p:nvSpPr>
        <p:spPr>
          <a:xfrm>
            <a:off x="6472385" y="1556792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 n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464402-63A6-4E34-B62F-E630267999BA}"/>
              </a:ext>
            </a:extLst>
          </p:cNvPr>
          <p:cNvSpPr txBox="1"/>
          <p:nvPr/>
        </p:nvSpPr>
        <p:spPr>
          <a:xfrm>
            <a:off x="5724128" y="3656072"/>
            <a:ext cx="61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05423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60D95F-FC71-43F0-A246-31DF1DE03877}"/>
              </a:ext>
            </a:extLst>
          </p:cNvPr>
          <p:cNvSpPr/>
          <p:nvPr/>
        </p:nvSpPr>
        <p:spPr>
          <a:xfrm>
            <a:off x="251520" y="1556792"/>
            <a:ext cx="8712968" cy="51125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5BCE89-5F49-4EDE-90A4-ADA212028A50}"/>
              </a:ext>
            </a:extLst>
          </p:cNvPr>
          <p:cNvSpPr/>
          <p:nvPr/>
        </p:nvSpPr>
        <p:spPr>
          <a:xfrm>
            <a:off x="467544" y="1906990"/>
            <a:ext cx="2348087" cy="4640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720080"/>
          </a:xfrm>
        </p:spPr>
        <p:txBody>
          <a:bodyPr/>
          <a:lstStyle/>
          <a:p>
            <a:r>
              <a:rPr lang="de-DE" dirty="0" err="1"/>
              <a:t>Terminology</a:t>
            </a:r>
            <a:r>
              <a:rPr lang="de-DE" dirty="0"/>
              <a:t> Review</a:t>
            </a:r>
          </a:p>
        </p:txBody>
      </p:sp>
      <p:pic>
        <p:nvPicPr>
          <p:cNvPr id="2050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6B14EF34-46FC-4C30-B861-439017A1A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1999889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43749A5F-AE97-4454-832A-73343F575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344004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50E6F511-49B6-4078-B5D1-873541DA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899592" y="516824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F0587-4919-466D-97F9-9AFA12AD3B12}"/>
              </a:ext>
            </a:extLst>
          </p:cNvPr>
          <p:cNvSpPr txBox="1"/>
          <p:nvPr/>
        </p:nvSpPr>
        <p:spPr>
          <a:xfrm>
            <a:off x="899592" y="4736192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A4451-47DA-47C6-BF8C-C2E478724A81}"/>
              </a:ext>
            </a:extLst>
          </p:cNvPr>
          <p:cNvSpPr txBox="1"/>
          <p:nvPr/>
        </p:nvSpPr>
        <p:spPr>
          <a:xfrm>
            <a:off x="1619672" y="2402319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5B738-4A78-4C15-A9A2-FA0F8D8038E8}"/>
              </a:ext>
            </a:extLst>
          </p:cNvPr>
          <p:cNvSpPr txBox="1"/>
          <p:nvPr/>
        </p:nvSpPr>
        <p:spPr>
          <a:xfrm>
            <a:off x="1619672" y="3800088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2C70A-19D9-4612-91B6-ABDE8B38AB4E}"/>
              </a:ext>
            </a:extLst>
          </p:cNvPr>
          <p:cNvSpPr txBox="1"/>
          <p:nvPr/>
        </p:nvSpPr>
        <p:spPr>
          <a:xfrm>
            <a:off x="1619672" y="548821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41C98-319B-4ABC-A85C-CC6410AC4F08}"/>
              </a:ext>
            </a:extLst>
          </p:cNvPr>
          <p:cNvSpPr txBox="1"/>
          <p:nvPr/>
        </p:nvSpPr>
        <p:spPr>
          <a:xfrm>
            <a:off x="467544" y="156784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 1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10B4DF-D0A6-409F-BFDF-5F578E2A2B16}"/>
              </a:ext>
            </a:extLst>
          </p:cNvPr>
          <p:cNvSpPr/>
          <p:nvPr/>
        </p:nvSpPr>
        <p:spPr>
          <a:xfrm>
            <a:off x="3160017" y="1906990"/>
            <a:ext cx="2348087" cy="4640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62EBF81D-751E-49B5-B614-BB27E06C5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3592065" y="1999889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3CA253EB-D1D6-4B99-8D32-31956E717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3592065" y="344004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388F1F4C-FDD1-42CF-BD0E-F94CC982A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3592065" y="516824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2B70497-F2B2-4D03-B691-7AEB375C4518}"/>
              </a:ext>
            </a:extLst>
          </p:cNvPr>
          <p:cNvSpPr txBox="1"/>
          <p:nvPr/>
        </p:nvSpPr>
        <p:spPr>
          <a:xfrm>
            <a:off x="3592065" y="4736192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F7880C-0100-40B8-9141-FB39EB43311F}"/>
              </a:ext>
            </a:extLst>
          </p:cNvPr>
          <p:cNvSpPr txBox="1"/>
          <p:nvPr/>
        </p:nvSpPr>
        <p:spPr>
          <a:xfrm>
            <a:off x="4312145" y="2402319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DBB95E-671A-457F-B539-EB93B579AA21}"/>
              </a:ext>
            </a:extLst>
          </p:cNvPr>
          <p:cNvSpPr txBox="1"/>
          <p:nvPr/>
        </p:nvSpPr>
        <p:spPr>
          <a:xfrm>
            <a:off x="4312145" y="3800088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04E4CE-6740-4C01-98F3-530A08C14F19}"/>
              </a:ext>
            </a:extLst>
          </p:cNvPr>
          <p:cNvSpPr txBox="1"/>
          <p:nvPr/>
        </p:nvSpPr>
        <p:spPr>
          <a:xfrm>
            <a:off x="4312145" y="548821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97AE84-C4FA-4728-BD63-988BCC6DBCBE}"/>
              </a:ext>
            </a:extLst>
          </p:cNvPr>
          <p:cNvSpPr txBox="1"/>
          <p:nvPr/>
        </p:nvSpPr>
        <p:spPr>
          <a:xfrm>
            <a:off x="3160017" y="156784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 2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8F1E71-A645-4144-8A60-1A3965CC25A5}"/>
              </a:ext>
            </a:extLst>
          </p:cNvPr>
          <p:cNvSpPr/>
          <p:nvPr/>
        </p:nvSpPr>
        <p:spPr>
          <a:xfrm>
            <a:off x="6472385" y="1895942"/>
            <a:ext cx="2348087" cy="46404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97B915BB-E9F2-4CBF-B261-9C83D7B31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6904433" y="1988841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986622D3-49AA-4A26-8CAA-4468B2D75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6904433" y="3429000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79252BA1-46E3-437D-9AF3-8377B0EA8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6904433" y="5157192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4AF7D5-947E-4C61-AC04-55A963D18D7A}"/>
              </a:ext>
            </a:extLst>
          </p:cNvPr>
          <p:cNvSpPr txBox="1"/>
          <p:nvPr/>
        </p:nvSpPr>
        <p:spPr>
          <a:xfrm>
            <a:off x="6904433" y="4725144"/>
            <a:ext cx="61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…</a:t>
            </a:r>
            <a:endParaRPr lang="en-US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BDF8ED-AF57-4727-A8BB-A24A7905D9D6}"/>
              </a:ext>
            </a:extLst>
          </p:cNvPr>
          <p:cNvSpPr txBox="1"/>
          <p:nvPr/>
        </p:nvSpPr>
        <p:spPr>
          <a:xfrm>
            <a:off x="7624513" y="2391271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0DC714-5900-424C-A197-033CF60E18DE}"/>
              </a:ext>
            </a:extLst>
          </p:cNvPr>
          <p:cNvSpPr txBox="1"/>
          <p:nvPr/>
        </p:nvSpPr>
        <p:spPr>
          <a:xfrm>
            <a:off x="7624513" y="3789040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573D2-F521-4509-8AC1-92E9C3B0426C}"/>
              </a:ext>
            </a:extLst>
          </p:cNvPr>
          <p:cNvSpPr txBox="1"/>
          <p:nvPr/>
        </p:nvSpPr>
        <p:spPr>
          <a:xfrm>
            <a:off x="7624513" y="5477162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023233-4959-4F37-BEA3-11E1FE460BE4}"/>
              </a:ext>
            </a:extLst>
          </p:cNvPr>
          <p:cNvSpPr txBox="1"/>
          <p:nvPr/>
        </p:nvSpPr>
        <p:spPr>
          <a:xfrm>
            <a:off x="6472385" y="1556792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Rack n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464402-63A6-4E34-B62F-E630267999BA}"/>
              </a:ext>
            </a:extLst>
          </p:cNvPr>
          <p:cNvSpPr txBox="1"/>
          <p:nvPr/>
        </p:nvSpPr>
        <p:spPr>
          <a:xfrm>
            <a:off x="5724128" y="3656072"/>
            <a:ext cx="619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…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E4FD9B-48A1-4D8A-9CCE-6B81ED5EDAD7}"/>
              </a:ext>
            </a:extLst>
          </p:cNvPr>
          <p:cNvSpPr txBox="1"/>
          <p:nvPr/>
        </p:nvSpPr>
        <p:spPr>
          <a:xfrm>
            <a:off x="251520" y="115668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Hadoop Cluster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9042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FA689-D0FC-4959-95C7-831F503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</a:t>
            </a:r>
            <a:r>
              <a:rPr lang="de-DE" dirty="0"/>
              <a:t> Hadoop 2.2 Architecture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61F70-BE42-49D8-AAA0-7549128D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Hadoop </a:t>
            </a:r>
            <a:r>
              <a:rPr lang="de-DE" dirty="0" err="1"/>
              <a:t>Architecure</a:t>
            </a:r>
            <a:r>
              <a:rPr lang="de-DE" dirty="0"/>
              <a:t> &amp;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6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B63E65-7146-466D-B075-82C4C20EF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10" y="1654056"/>
            <a:ext cx="7900780" cy="5013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5C30F-7294-4A02-A011-5304545D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Guest-Edition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786FD-8218-4CCB-811C-C1E509F6A2AD}"/>
              </a:ext>
            </a:extLst>
          </p:cNvPr>
          <p:cNvSpPr/>
          <p:nvPr/>
        </p:nvSpPr>
        <p:spPr>
          <a:xfrm>
            <a:off x="1560916" y="2857698"/>
            <a:ext cx="1503926" cy="184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CA7097-A205-47D0-B71E-181D2730F546}"/>
              </a:ext>
            </a:extLst>
          </p:cNvPr>
          <p:cNvSpPr/>
          <p:nvPr/>
        </p:nvSpPr>
        <p:spPr>
          <a:xfrm>
            <a:off x="4499992" y="5301208"/>
            <a:ext cx="3816424" cy="9140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you are doing it first time, installation process will run – be patient!</a:t>
            </a:r>
          </a:p>
        </p:txBody>
      </p:sp>
    </p:spTree>
    <p:extLst>
      <p:ext uri="{BB962C8B-B14F-4D97-AF65-F5344CB8AC3E}">
        <p14:creationId xmlns:p14="http://schemas.microsoft.com/office/powerpoint/2010/main" val="17016371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46556-8803-45CD-BC37-D25673E0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</a:t>
            </a:r>
            <a:r>
              <a:rPr lang="de-DE" dirty="0"/>
              <a:t> Hadoop 2.2 </a:t>
            </a:r>
            <a:r>
              <a:rPr lang="de-DE" dirty="0" err="1"/>
              <a:t>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F7D1-C1F7-439D-B9D3-F0DD8B8D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err="1"/>
              <a:t>Two</a:t>
            </a:r>
            <a:r>
              <a:rPr lang="de-DE" sz="2000" b="1" dirty="0"/>
              <a:t> </a:t>
            </a:r>
            <a:r>
              <a:rPr lang="de-DE" sz="2000" b="1" dirty="0" err="1"/>
              <a:t>main</a:t>
            </a:r>
            <a:r>
              <a:rPr lang="de-DE" sz="2000" b="1" dirty="0"/>
              <a:t> </a:t>
            </a:r>
            <a:r>
              <a:rPr lang="de-DE" sz="2000" b="1" dirty="0" err="1"/>
              <a:t>components</a:t>
            </a:r>
            <a:endParaRPr lang="de-DE" sz="2000" b="1" dirty="0"/>
          </a:p>
          <a:p>
            <a:pPr marL="0" indent="0">
              <a:buNone/>
            </a:pPr>
            <a:endParaRPr lang="de-DE" sz="2000" b="1" dirty="0"/>
          </a:p>
          <a:p>
            <a:r>
              <a:rPr lang="de-DE" b="1" dirty="0"/>
              <a:t>Distributed File System</a:t>
            </a:r>
          </a:p>
          <a:p>
            <a:pPr lvl="1"/>
            <a:r>
              <a:rPr lang="de-DE" dirty="0"/>
              <a:t>Hadoop Distributed File System (HDFS)</a:t>
            </a:r>
          </a:p>
          <a:p>
            <a:pPr lvl="1"/>
            <a:endParaRPr lang="de-DE" dirty="0"/>
          </a:p>
          <a:p>
            <a:r>
              <a:rPr lang="de-DE" b="1" dirty="0" err="1"/>
              <a:t>Map</a:t>
            </a:r>
            <a:r>
              <a:rPr lang="de-DE" b="1" dirty="0"/>
              <a:t> </a:t>
            </a:r>
            <a:r>
              <a:rPr lang="de-DE" b="1" dirty="0" err="1"/>
              <a:t>Reduce</a:t>
            </a:r>
            <a:r>
              <a:rPr lang="de-DE" b="1" dirty="0"/>
              <a:t> Engine</a:t>
            </a:r>
          </a:p>
          <a:p>
            <a:pPr lvl="1"/>
            <a:r>
              <a:rPr lang="de-DE" dirty="0"/>
              <a:t>Framework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calculations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lvl="1"/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manager</a:t>
            </a:r>
            <a:r>
              <a:rPr lang="de-DE" dirty="0"/>
              <a:t> and </a:t>
            </a:r>
            <a:r>
              <a:rPr lang="de-DE" dirty="0" err="1"/>
              <a:t>scheduler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563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8A78-0AE7-4176-9146-BF117149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 Distributed File System (HDFS)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5D7BB-BCBF-4DEB-AF7D-E47BE5BA0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HDFS runs on top of the existing file system</a:t>
            </a:r>
          </a:p>
          <a:p>
            <a:r>
              <a:rPr lang="en-US" dirty="0"/>
              <a:t>Not POSIX compliant</a:t>
            </a:r>
          </a:p>
          <a:p>
            <a:r>
              <a:rPr lang="en-US" dirty="0"/>
              <a:t>Designed to tolerate high component failure rate</a:t>
            </a:r>
          </a:p>
          <a:p>
            <a:pPr lvl="1"/>
            <a:r>
              <a:rPr lang="en-US" dirty="0"/>
              <a:t>Reliability is through replication!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Designed to handle very large files</a:t>
            </a:r>
          </a:p>
          <a:p>
            <a:r>
              <a:rPr lang="en-US" dirty="0"/>
              <a:t>Large streaming data access patterns</a:t>
            </a:r>
          </a:p>
          <a:p>
            <a:pPr lvl="1"/>
            <a:r>
              <a:rPr lang="en-US" dirty="0"/>
              <a:t>No random access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Uses blocks to store a file or parts of a file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440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059C-40DF-4B01-AD2F-4A2E3D73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732A8-3CEF-467D-BB10-9F69F2003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Not the same as the operating system‘s file blocks</a:t>
            </a:r>
          </a:p>
          <a:p>
            <a:r>
              <a:rPr lang="en-US" dirty="0"/>
              <a:t>HDFS book made up of multiple operating system blocks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Default for Hadoop is 64 MB</a:t>
            </a:r>
          </a:p>
          <a:p>
            <a:r>
              <a:rPr lang="en-US" dirty="0"/>
              <a:t>Recommended is 128 MB (</a:t>
            </a:r>
            <a:r>
              <a:rPr lang="en-US" i="1" dirty="0"/>
              <a:t>check the Hadoop default value in your system!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Size of a file can be larger than any single disk in the cluster</a:t>
            </a:r>
          </a:p>
          <a:p>
            <a:r>
              <a:rPr lang="en-US" dirty="0"/>
              <a:t>Blocks for a single file are spread across multiple nodes in the cluster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If a chunk of the file is smaller than the HDFS block size</a:t>
            </a:r>
          </a:p>
          <a:p>
            <a:r>
              <a:rPr lang="en-US" dirty="0">
                <a:solidFill>
                  <a:srgbClr val="FF0000"/>
                </a:solidFill>
              </a:rPr>
              <a:t>Only the needed space is used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Blocks work well with replication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0147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74A4E-EC11-4849-A055-C117E4C1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- Replication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C6665-4E77-4A2B-9DA4-53B7F72A8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6881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sz="2000" b="1" dirty="0"/>
              <a:t>Blocks </a:t>
            </a:r>
            <a:r>
              <a:rPr lang="de-DE" sz="2000" b="1" dirty="0" err="1"/>
              <a:t>with</a:t>
            </a:r>
            <a:r>
              <a:rPr lang="de-DE" sz="2000" b="1" dirty="0"/>
              <a:t> </a:t>
            </a:r>
            <a:r>
              <a:rPr lang="de-DE" sz="2000" b="1" dirty="0" err="1"/>
              <a:t>data</a:t>
            </a:r>
            <a:r>
              <a:rPr lang="de-DE" sz="2000" b="1" dirty="0"/>
              <a:t> </a:t>
            </a:r>
            <a:r>
              <a:rPr lang="de-DE" sz="2000" b="1" dirty="0" err="1"/>
              <a:t>are</a:t>
            </a:r>
            <a:r>
              <a:rPr lang="de-DE" sz="2000" b="1" dirty="0"/>
              <a:t> </a:t>
            </a:r>
            <a:r>
              <a:rPr lang="de-DE" sz="2000" b="1" dirty="0" err="1"/>
              <a:t>replicated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multiple </a:t>
            </a:r>
            <a:r>
              <a:rPr lang="de-DE" sz="2000" b="1" dirty="0" err="1"/>
              <a:t>nodes</a:t>
            </a:r>
            <a:endParaRPr lang="de-DE" sz="2000" b="1" dirty="0"/>
          </a:p>
          <a:p>
            <a:r>
              <a:rPr lang="de-DE" sz="2000" b="1" dirty="0" err="1"/>
              <a:t>Allows</a:t>
            </a:r>
            <a:r>
              <a:rPr lang="de-DE" sz="2000" b="1" dirty="0"/>
              <a:t> </a:t>
            </a:r>
            <a:r>
              <a:rPr lang="de-DE" sz="2000" b="1" dirty="0" err="1"/>
              <a:t>for</a:t>
            </a:r>
            <a:r>
              <a:rPr lang="de-DE" sz="2000" b="1" dirty="0"/>
              <a:t> </a:t>
            </a:r>
            <a:r>
              <a:rPr lang="de-DE" sz="2000" b="1" dirty="0" err="1"/>
              <a:t>node</a:t>
            </a:r>
            <a:r>
              <a:rPr lang="de-DE" sz="2000" b="1" dirty="0"/>
              <a:t> </a:t>
            </a:r>
            <a:r>
              <a:rPr lang="de-DE" sz="2000" b="1" dirty="0" err="1"/>
              <a:t>failure</a:t>
            </a:r>
            <a:r>
              <a:rPr lang="de-DE" sz="2000" b="1" dirty="0"/>
              <a:t> </a:t>
            </a:r>
            <a:r>
              <a:rPr lang="de-DE" sz="2000" b="1" dirty="0" err="1"/>
              <a:t>without</a:t>
            </a:r>
            <a:r>
              <a:rPr lang="de-DE" sz="2000" b="1" dirty="0"/>
              <a:t> </a:t>
            </a:r>
            <a:r>
              <a:rPr lang="de-DE" sz="2000" b="1" dirty="0" err="1"/>
              <a:t>loss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</a:t>
            </a:r>
            <a:r>
              <a:rPr lang="de-DE" sz="2000" b="1" dirty="0" err="1"/>
              <a:t>data</a:t>
            </a:r>
            <a:endParaRPr lang="en-US" sz="2000" b="1" dirty="0"/>
          </a:p>
        </p:txBody>
      </p:sp>
      <p:pic>
        <p:nvPicPr>
          <p:cNvPr id="4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9DC7FDC4-9583-42DF-8521-FEDD00C0B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2511945" y="278092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03900-BA76-4E86-A0ED-D3777CE62E5B}"/>
              </a:ext>
            </a:extLst>
          </p:cNvPr>
          <p:cNvSpPr txBox="1"/>
          <p:nvPr/>
        </p:nvSpPr>
        <p:spPr>
          <a:xfrm>
            <a:off x="3059832" y="2812866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06F9579C-3A53-47FF-8D63-D163FC36C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6356546" y="2780928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2EBA2F-DF18-483C-944A-71F02D2B938B}"/>
              </a:ext>
            </a:extLst>
          </p:cNvPr>
          <p:cNvSpPr txBox="1"/>
          <p:nvPr/>
        </p:nvSpPr>
        <p:spPr>
          <a:xfrm>
            <a:off x="6904433" y="2812866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 descr="http://lorentschitsch.at/893-thickbox_default/lenovo-pc-s-series-s520-tower.jpg">
            <a:extLst>
              <a:ext uri="{FF2B5EF4-FFF2-40B4-BE49-F238E27FC236}">
                <a16:creationId xmlns:a16="http://schemas.microsoft.com/office/drawing/2014/main" id="{B015B50A-7319-4407-8F6E-1FE142260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0" t="21020" r="36141" b="21021"/>
          <a:stretch/>
        </p:blipFill>
        <p:spPr bwMode="auto">
          <a:xfrm>
            <a:off x="4211960" y="4653136"/>
            <a:ext cx="619895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DDA4B2-142F-4CCA-A4F7-CB285C8667EB}"/>
              </a:ext>
            </a:extLst>
          </p:cNvPr>
          <p:cNvSpPr txBox="1"/>
          <p:nvPr/>
        </p:nvSpPr>
        <p:spPr>
          <a:xfrm>
            <a:off x="4759847" y="4685074"/>
            <a:ext cx="1195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0F393-7C04-4CFC-B809-BF8C1E4B6B44}"/>
              </a:ext>
            </a:extLst>
          </p:cNvPr>
          <p:cNvSpPr txBox="1"/>
          <p:nvPr/>
        </p:nvSpPr>
        <p:spPr>
          <a:xfrm>
            <a:off x="1331640" y="2852936"/>
            <a:ext cx="119595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#1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E2CEC-8987-423B-9C3B-2733543D79AD}"/>
              </a:ext>
            </a:extLst>
          </p:cNvPr>
          <p:cNvSpPr txBox="1"/>
          <p:nvPr/>
        </p:nvSpPr>
        <p:spPr>
          <a:xfrm>
            <a:off x="1331640" y="3356992"/>
            <a:ext cx="1195959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#2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2EFE8-E2F0-4CA9-8DA5-80C1128321D9}"/>
              </a:ext>
            </a:extLst>
          </p:cNvPr>
          <p:cNvSpPr txBox="1"/>
          <p:nvPr/>
        </p:nvSpPr>
        <p:spPr>
          <a:xfrm>
            <a:off x="5115281" y="2852936"/>
            <a:ext cx="1195959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#2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05DCD-F306-419B-ADA8-B2543F35515F}"/>
              </a:ext>
            </a:extLst>
          </p:cNvPr>
          <p:cNvSpPr txBox="1"/>
          <p:nvPr/>
        </p:nvSpPr>
        <p:spPr>
          <a:xfrm>
            <a:off x="5115281" y="3372232"/>
            <a:ext cx="1195959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#3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483C2-F5FC-4E83-8D7A-9F194D67E050}"/>
              </a:ext>
            </a:extLst>
          </p:cNvPr>
          <p:cNvSpPr txBox="1"/>
          <p:nvPr/>
        </p:nvSpPr>
        <p:spPr>
          <a:xfrm>
            <a:off x="3016001" y="4757082"/>
            <a:ext cx="1195959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#1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89036-0022-4929-8A1D-DFFA43906A69}"/>
              </a:ext>
            </a:extLst>
          </p:cNvPr>
          <p:cNvSpPr txBox="1"/>
          <p:nvPr/>
        </p:nvSpPr>
        <p:spPr>
          <a:xfrm>
            <a:off x="3003064" y="5265330"/>
            <a:ext cx="1195959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#3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3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AF0D-2245-4F5C-8EEC-A342F6A0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MapReduce</a:t>
            </a:r>
            <a:r>
              <a:rPr lang="de-DE" dirty="0"/>
              <a:t> 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7AF5-C1A6-4EBC-8D1F-1D728CF22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technology from Google</a:t>
            </a:r>
          </a:p>
          <a:p>
            <a:endParaRPr lang="en-US" dirty="0"/>
          </a:p>
          <a:p>
            <a:r>
              <a:rPr lang="en-US" dirty="0"/>
              <a:t>Processes huge datasets for certain kinds of distributable problems using a large number of nodes</a:t>
            </a:r>
          </a:p>
          <a:p>
            <a:endParaRPr lang="en-US" dirty="0"/>
          </a:p>
          <a:p>
            <a:r>
              <a:rPr lang="en-US" dirty="0"/>
              <a:t>A MapReduce program consists of map and reduce functions</a:t>
            </a:r>
          </a:p>
          <a:p>
            <a:endParaRPr lang="en-US" dirty="0"/>
          </a:p>
          <a:p>
            <a:r>
              <a:rPr lang="en-US" dirty="0"/>
              <a:t>Allows for distributed processing of the map and reduce operations</a:t>
            </a:r>
          </a:p>
          <a:p>
            <a:pPr lvl="1"/>
            <a:r>
              <a:rPr lang="en-US" b="1" dirty="0"/>
              <a:t>Tasks run in parallel</a:t>
            </a:r>
          </a:p>
        </p:txBody>
      </p:sp>
    </p:spTree>
    <p:extLst>
      <p:ext uri="{BB962C8B-B14F-4D97-AF65-F5344CB8AC3E}">
        <p14:creationId xmlns:p14="http://schemas.microsoft.com/office/powerpoint/2010/main" val="30372648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F068-9D88-4EDC-BFFB-C95681E47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of</a:t>
            </a:r>
            <a:r>
              <a:rPr lang="de-DE" dirty="0"/>
              <a:t> Nodes – </a:t>
            </a:r>
            <a:r>
              <a:rPr lang="de-DE" dirty="0" err="1"/>
              <a:t>Overview</a:t>
            </a:r>
            <a:r>
              <a:rPr lang="de-DE" dirty="0"/>
              <a:t> – Hadoop V1 (</a:t>
            </a:r>
            <a:r>
              <a:rPr lang="de-DE" dirty="0" err="1"/>
              <a:t>outdated</a:t>
            </a:r>
            <a:r>
              <a:rPr lang="de-DE" dirty="0"/>
              <a:t>!)</a:t>
            </a:r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24489D4-FC98-4833-9957-03966AAB748D}"/>
              </a:ext>
            </a:extLst>
          </p:cNvPr>
          <p:cNvGrpSpPr/>
          <p:nvPr/>
        </p:nvGrpSpPr>
        <p:grpSpPr>
          <a:xfrm>
            <a:off x="539552" y="1772816"/>
            <a:ext cx="7848872" cy="4752528"/>
            <a:chOff x="539552" y="1772816"/>
            <a:chExt cx="7848872" cy="47525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E5DE24-6AE2-4FD7-995E-15C16DE147A9}"/>
                </a:ext>
              </a:extLst>
            </p:cNvPr>
            <p:cNvSpPr/>
            <p:nvPr/>
          </p:nvSpPr>
          <p:spPr>
            <a:xfrm>
              <a:off x="2267744" y="1772816"/>
              <a:ext cx="6120680" cy="47525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278BB0-367A-4F48-954D-BB95913D7240}"/>
                </a:ext>
              </a:extLst>
            </p:cNvPr>
            <p:cNvSpPr/>
            <p:nvPr/>
          </p:nvSpPr>
          <p:spPr>
            <a:xfrm>
              <a:off x="539552" y="3861048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Client</a:t>
              </a:r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A764141-3B34-4CD1-AF89-3A6621BC3260}"/>
                </a:ext>
              </a:extLst>
            </p:cNvPr>
            <p:cNvSpPr/>
            <p:nvPr/>
          </p:nvSpPr>
          <p:spPr>
            <a:xfrm>
              <a:off x="2915816" y="3861048"/>
              <a:ext cx="1440160" cy="43204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Job Tracker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8D840B-D261-440C-B212-3A3794F846FB}"/>
                </a:ext>
              </a:extLst>
            </p:cNvPr>
            <p:cNvSpPr/>
            <p:nvPr/>
          </p:nvSpPr>
          <p:spPr>
            <a:xfrm>
              <a:off x="5652120" y="3861048"/>
              <a:ext cx="1440160" cy="4320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NameNode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06D21B-6B57-450C-86BA-2C74FFF23A8A}"/>
                </a:ext>
              </a:extLst>
            </p:cNvPr>
            <p:cNvGrpSpPr/>
            <p:nvPr/>
          </p:nvGrpSpPr>
          <p:grpSpPr>
            <a:xfrm>
              <a:off x="2771800" y="2276872"/>
              <a:ext cx="1800200" cy="1224136"/>
              <a:chOff x="2555776" y="1916832"/>
              <a:chExt cx="1800200" cy="122413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50D32D-F02C-4B73-873A-497245F78409}"/>
                  </a:ext>
                </a:extLst>
              </p:cNvPr>
              <p:cNvSpPr/>
              <p:nvPr/>
            </p:nvSpPr>
            <p:spPr>
              <a:xfrm>
                <a:off x="2555776" y="1916832"/>
                <a:ext cx="1800200" cy="122413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DB7CCD8-330E-466C-A858-49AA44EA3198}"/>
                  </a:ext>
                </a:extLst>
              </p:cNvPr>
              <p:cNvSpPr/>
              <p:nvPr/>
            </p:nvSpPr>
            <p:spPr>
              <a:xfrm>
                <a:off x="2771800" y="2060848"/>
                <a:ext cx="1440160" cy="43204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DataNode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9440FC7-9691-436A-907C-A3DB510CB1D5}"/>
                  </a:ext>
                </a:extLst>
              </p:cNvPr>
              <p:cNvSpPr/>
              <p:nvPr/>
            </p:nvSpPr>
            <p:spPr>
              <a:xfrm>
                <a:off x="2771800" y="2564904"/>
                <a:ext cx="1440160" cy="43204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Task Tracker</a:t>
                </a:r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09A28B3-31BD-4CE5-975A-074E950F07C0}"/>
                </a:ext>
              </a:extLst>
            </p:cNvPr>
            <p:cNvGrpSpPr/>
            <p:nvPr/>
          </p:nvGrpSpPr>
          <p:grpSpPr>
            <a:xfrm>
              <a:off x="6084168" y="2276872"/>
              <a:ext cx="1800200" cy="1224136"/>
              <a:chOff x="2555776" y="1916832"/>
              <a:chExt cx="1800200" cy="122413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581F9B-4AA0-474C-A35F-C83858F6168D}"/>
                  </a:ext>
                </a:extLst>
              </p:cNvPr>
              <p:cNvSpPr/>
              <p:nvPr/>
            </p:nvSpPr>
            <p:spPr>
              <a:xfrm>
                <a:off x="2555776" y="1916832"/>
                <a:ext cx="1800200" cy="122413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0958BF-BB10-431B-812A-4CF6504AD128}"/>
                  </a:ext>
                </a:extLst>
              </p:cNvPr>
              <p:cNvSpPr/>
              <p:nvPr/>
            </p:nvSpPr>
            <p:spPr>
              <a:xfrm>
                <a:off x="2771800" y="2060848"/>
                <a:ext cx="1440160" cy="43204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DataNode</a:t>
                </a:r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B4CC66B-EEEB-40E7-8D4D-23407F239B59}"/>
                  </a:ext>
                </a:extLst>
              </p:cNvPr>
              <p:cNvSpPr/>
              <p:nvPr/>
            </p:nvSpPr>
            <p:spPr>
              <a:xfrm>
                <a:off x="2771800" y="2564904"/>
                <a:ext cx="1440160" cy="43204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Task Tracker</a:t>
                </a:r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3C39A7-558C-4A3C-AB9E-C4DE74DEDC89}"/>
                </a:ext>
              </a:extLst>
            </p:cNvPr>
            <p:cNvGrpSpPr/>
            <p:nvPr/>
          </p:nvGrpSpPr>
          <p:grpSpPr>
            <a:xfrm>
              <a:off x="6084168" y="4869160"/>
              <a:ext cx="1800200" cy="1224136"/>
              <a:chOff x="2555776" y="1916832"/>
              <a:chExt cx="1800200" cy="122413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93D3685-5064-4560-B70C-86522BAEA5A4}"/>
                  </a:ext>
                </a:extLst>
              </p:cNvPr>
              <p:cNvSpPr/>
              <p:nvPr/>
            </p:nvSpPr>
            <p:spPr>
              <a:xfrm>
                <a:off x="2555776" y="1916832"/>
                <a:ext cx="1800200" cy="122413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1E1DECA-DFB6-46CB-AC5F-CA327D6D0881}"/>
                  </a:ext>
                </a:extLst>
              </p:cNvPr>
              <p:cNvSpPr/>
              <p:nvPr/>
            </p:nvSpPr>
            <p:spPr>
              <a:xfrm>
                <a:off x="2771800" y="2060848"/>
                <a:ext cx="1440160" cy="43204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DataNode</a:t>
                </a:r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F7A5F4-37F5-4E34-972A-B44304052FB2}"/>
                  </a:ext>
                </a:extLst>
              </p:cNvPr>
              <p:cNvSpPr/>
              <p:nvPr/>
            </p:nvSpPr>
            <p:spPr>
              <a:xfrm>
                <a:off x="2771800" y="2564904"/>
                <a:ext cx="1440160" cy="43204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Task Tracker</a:t>
                </a:r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9DFEDED-3F16-4C7A-BC5F-60C2D7B8C545}"/>
                </a:ext>
              </a:extLst>
            </p:cNvPr>
            <p:cNvGrpSpPr/>
            <p:nvPr/>
          </p:nvGrpSpPr>
          <p:grpSpPr>
            <a:xfrm>
              <a:off x="2843808" y="4869160"/>
              <a:ext cx="1800200" cy="1224136"/>
              <a:chOff x="2555776" y="1916832"/>
              <a:chExt cx="1800200" cy="122413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F83C630-512D-4F85-A13B-6A8D1251C917}"/>
                  </a:ext>
                </a:extLst>
              </p:cNvPr>
              <p:cNvSpPr/>
              <p:nvPr/>
            </p:nvSpPr>
            <p:spPr>
              <a:xfrm>
                <a:off x="2555776" y="1916832"/>
                <a:ext cx="1800200" cy="1224136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463558-D4C5-440A-91F5-A4B7F96BEB96}"/>
                  </a:ext>
                </a:extLst>
              </p:cNvPr>
              <p:cNvSpPr/>
              <p:nvPr/>
            </p:nvSpPr>
            <p:spPr>
              <a:xfrm>
                <a:off x="2771800" y="2060848"/>
                <a:ext cx="1440160" cy="432048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DataNode</a:t>
                </a:r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CE4003B-A588-4E29-A412-D6A4420D5A34}"/>
                  </a:ext>
                </a:extLst>
              </p:cNvPr>
              <p:cNvSpPr/>
              <p:nvPr/>
            </p:nvSpPr>
            <p:spPr>
              <a:xfrm>
                <a:off x="2771800" y="2564904"/>
                <a:ext cx="1440160" cy="43204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Task Tracker</a:t>
                </a:r>
                <a:endParaRPr lang="en-US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EB3852-920D-41EB-B17D-863FF0879361}"/>
                </a:ext>
              </a:extLst>
            </p:cNvPr>
            <p:cNvSpPr txBox="1"/>
            <p:nvPr/>
          </p:nvSpPr>
          <p:spPr>
            <a:xfrm>
              <a:off x="2422808" y="1799104"/>
              <a:ext cx="2005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Hadoop Cluster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015395-133F-46EC-9E4F-DD4581F1779C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1979712" y="4077072"/>
              <a:ext cx="936104" cy="0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A248C64-9D4E-417D-8F24-C6F919EE7C6F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3635896" y="3356992"/>
              <a:ext cx="0" cy="504056"/>
            </a:xfrm>
            <a:prstGeom prst="straightConnector1">
              <a:avLst/>
            </a:prstGeom>
            <a:ln w="412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F9D1CE9-4FD8-48AB-94BD-413ABA91E0B4}"/>
                </a:ext>
              </a:extLst>
            </p:cNvPr>
            <p:cNvCxnSpPr>
              <a:cxnSpLocks/>
              <a:stCxn id="5" idx="2"/>
              <a:endCxn id="22" idx="0"/>
            </p:cNvCxnSpPr>
            <p:nvPr/>
          </p:nvCxnSpPr>
          <p:spPr>
            <a:xfrm>
              <a:off x="3635896" y="4293096"/>
              <a:ext cx="144016" cy="1224136"/>
            </a:xfrm>
            <a:prstGeom prst="straightConnector1">
              <a:avLst/>
            </a:prstGeom>
            <a:ln w="412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05744B-BEC0-4CA7-A2ED-91D2D1584388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4355976" y="4077072"/>
              <a:ext cx="1944216" cy="1656184"/>
            </a:xfrm>
            <a:prstGeom prst="straightConnector1">
              <a:avLst/>
            </a:prstGeom>
            <a:ln w="412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1756426-4C91-47CB-994E-24072E28A260}"/>
                </a:ext>
              </a:extLst>
            </p:cNvPr>
            <p:cNvCxnSpPr>
              <a:cxnSpLocks/>
              <a:stCxn id="5" idx="3"/>
              <a:endCxn id="14" idx="1"/>
            </p:cNvCxnSpPr>
            <p:nvPr/>
          </p:nvCxnSpPr>
          <p:spPr>
            <a:xfrm flipV="1">
              <a:off x="4355976" y="3140968"/>
              <a:ext cx="1944216" cy="936104"/>
            </a:xfrm>
            <a:prstGeom prst="straightConnector1">
              <a:avLst/>
            </a:prstGeom>
            <a:ln w="4127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B3AFC5-6D9C-4567-88BE-E9D6D3B0106F}"/>
                </a:ext>
              </a:extLst>
            </p:cNvPr>
            <p:cNvCxnSpPr>
              <a:cxnSpLocks/>
              <a:stCxn id="14" idx="2"/>
              <a:endCxn id="6" idx="0"/>
            </p:cNvCxnSpPr>
            <p:nvPr/>
          </p:nvCxnSpPr>
          <p:spPr>
            <a:xfrm flipH="1">
              <a:off x="6372200" y="3356992"/>
              <a:ext cx="648072" cy="504056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9D47F20-A20C-49A8-9148-F45A3CE422A7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3779912" y="4293096"/>
              <a:ext cx="2600672" cy="1224136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3BCA07D-8674-4A65-920B-5214C1C8085C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3699520" y="3356992"/>
              <a:ext cx="2672680" cy="504056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DC96843-9B6F-4C1F-84AB-00E30E368199}"/>
                </a:ext>
              </a:extLst>
            </p:cNvPr>
            <p:cNvCxnSpPr>
              <a:cxnSpLocks/>
              <a:stCxn id="14" idx="1"/>
              <a:endCxn id="7" idx="3"/>
            </p:cNvCxnSpPr>
            <p:nvPr/>
          </p:nvCxnSpPr>
          <p:spPr>
            <a:xfrm flipH="1" flipV="1">
              <a:off x="4427984" y="2636912"/>
              <a:ext cx="1872208" cy="504056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90FC68E-EC31-43C4-9946-C3D89B1E3C9B}"/>
                </a:ext>
              </a:extLst>
            </p:cNvPr>
            <p:cNvCxnSpPr>
              <a:cxnSpLocks/>
              <a:stCxn id="8" idx="3"/>
              <a:endCxn id="13" idx="1"/>
            </p:cNvCxnSpPr>
            <p:nvPr/>
          </p:nvCxnSpPr>
          <p:spPr>
            <a:xfrm flipV="1">
              <a:off x="4427984" y="2636912"/>
              <a:ext cx="1872208" cy="504056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0371E0D-0FC3-49B8-8869-A71C7854345C}"/>
                </a:ext>
              </a:extLst>
            </p:cNvPr>
            <p:cNvCxnSpPr>
              <a:cxnSpLocks/>
              <a:stCxn id="18" idx="1"/>
              <a:endCxn id="21" idx="3"/>
            </p:cNvCxnSpPr>
            <p:nvPr/>
          </p:nvCxnSpPr>
          <p:spPr>
            <a:xfrm flipH="1" flipV="1">
              <a:off x="4499992" y="5229200"/>
              <a:ext cx="1800200" cy="504056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9136C3A-302D-4880-9006-C5F5007AC1F7}"/>
                </a:ext>
              </a:extLst>
            </p:cNvPr>
            <p:cNvCxnSpPr>
              <a:cxnSpLocks/>
              <a:stCxn id="22" idx="3"/>
              <a:endCxn id="17" idx="1"/>
            </p:cNvCxnSpPr>
            <p:nvPr/>
          </p:nvCxnSpPr>
          <p:spPr>
            <a:xfrm flipV="1">
              <a:off x="4499992" y="5229200"/>
              <a:ext cx="1800200" cy="504056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1550863-37D8-4A79-8B1F-1A0FB07DF994}"/>
                </a:ext>
              </a:extLst>
            </p:cNvPr>
            <p:cNvCxnSpPr>
              <a:cxnSpLocks/>
              <a:stCxn id="22" idx="0"/>
              <a:endCxn id="21" idx="2"/>
            </p:cNvCxnSpPr>
            <p:nvPr/>
          </p:nvCxnSpPr>
          <p:spPr>
            <a:xfrm flipV="1">
              <a:off x="3779912" y="5445224"/>
              <a:ext cx="0" cy="72008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F9B519A-993A-4229-8BB4-6B182DEA3E85}"/>
                </a:ext>
              </a:extLst>
            </p:cNvPr>
            <p:cNvCxnSpPr>
              <a:cxnSpLocks/>
              <a:stCxn id="18" idx="0"/>
              <a:endCxn id="6" idx="2"/>
            </p:cNvCxnSpPr>
            <p:nvPr/>
          </p:nvCxnSpPr>
          <p:spPr>
            <a:xfrm flipH="1" flipV="1">
              <a:off x="6372200" y="4293096"/>
              <a:ext cx="648072" cy="1224136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441F00D-6AC4-4943-837B-799131BB2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0272" y="5445224"/>
              <a:ext cx="0" cy="72008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2859A1F-57B3-45FA-892D-7FACF8DE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0272" y="2852936"/>
              <a:ext cx="0" cy="72008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E142DD4-B129-44CF-96F6-D291C2686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5896" y="2852936"/>
              <a:ext cx="0" cy="72008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78975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E716-043D-49F6-B56D-F390CDED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Nodes - </a:t>
            </a:r>
            <a:r>
              <a:rPr lang="de-DE" dirty="0" err="1"/>
              <a:t>NameNode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C0728-7764-4A25-AC30-64C00F183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48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Only one per Hadoop Cluster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Manages the file system namespace and metadata</a:t>
            </a:r>
          </a:p>
          <a:p>
            <a:r>
              <a:rPr lang="en-US" dirty="0"/>
              <a:t>Data does not go through the </a:t>
            </a:r>
            <a:r>
              <a:rPr lang="en-US" dirty="0" err="1"/>
              <a:t>NameNode</a:t>
            </a:r>
            <a:endParaRPr lang="en-US" dirty="0"/>
          </a:p>
          <a:p>
            <a:r>
              <a:rPr lang="en-US" dirty="0"/>
              <a:t>Data is not stored on the </a:t>
            </a:r>
            <a:r>
              <a:rPr lang="en-US" dirty="0" err="1"/>
              <a:t>NameNode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Single Point of Failure</a:t>
            </a:r>
          </a:p>
          <a:p>
            <a:r>
              <a:rPr lang="en-US" dirty="0"/>
              <a:t>Good idea to mirror the </a:t>
            </a:r>
            <a:r>
              <a:rPr lang="en-US" dirty="0" err="1"/>
              <a:t>NameNode</a:t>
            </a:r>
            <a:endParaRPr lang="en-US" dirty="0"/>
          </a:p>
          <a:p>
            <a:r>
              <a:rPr lang="en-US" dirty="0"/>
              <a:t>Do not use inexpensive, commodity hardware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b="1" dirty="0"/>
              <a:t>H</a:t>
            </a:r>
            <a:r>
              <a:rPr lang="en-US" b="1" dirty="0"/>
              <a:t>as large memory requirement</a:t>
            </a:r>
          </a:p>
          <a:p>
            <a:r>
              <a:rPr lang="de-DE" dirty="0"/>
              <a:t>F</a:t>
            </a:r>
            <a:r>
              <a:rPr lang="en-US" dirty="0" err="1"/>
              <a:t>ile</a:t>
            </a:r>
            <a:r>
              <a:rPr lang="en-US" dirty="0"/>
              <a:t> system metadata is maintained in RAM to server read requests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5BABBE-E564-41E2-9369-FB2799763D11}"/>
              </a:ext>
            </a:extLst>
          </p:cNvPr>
          <p:cNvSpPr/>
          <p:nvPr/>
        </p:nvSpPr>
        <p:spPr>
          <a:xfrm>
            <a:off x="457200" y="1844824"/>
            <a:ext cx="1440160" cy="432048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NameNode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66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FD1B-9CA2-400B-8892-E39C7D050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Nodes - </a:t>
            </a:r>
            <a:r>
              <a:rPr lang="de-DE" dirty="0" err="1"/>
              <a:t>DataNode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1C5B0-2F55-4BB2-9B0F-090963F2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324036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Many per Hadoop Cluster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Blocks from different files can be stored on the same </a:t>
            </a:r>
            <a:r>
              <a:rPr lang="en-US" b="1" dirty="0" err="1"/>
              <a:t>DataNode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Manages blocks with data and serves them to clients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Periodically reports to </a:t>
            </a:r>
            <a:r>
              <a:rPr lang="en-US" b="1" dirty="0" err="1"/>
              <a:t>NameNode</a:t>
            </a:r>
            <a:r>
              <a:rPr lang="en-US" b="1" dirty="0"/>
              <a:t> the list of blocks it stores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Suitable for inexpensive, commodity hardware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864934-52B7-462F-8F0B-1F88D71E2D80}"/>
              </a:ext>
            </a:extLst>
          </p:cNvPr>
          <p:cNvGrpSpPr/>
          <p:nvPr/>
        </p:nvGrpSpPr>
        <p:grpSpPr>
          <a:xfrm>
            <a:off x="467544" y="1916832"/>
            <a:ext cx="1800200" cy="1224136"/>
            <a:chOff x="467544" y="1196752"/>
            <a:chExt cx="1800200" cy="12241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52841A-1D51-4A7D-9B55-5CA015939078}"/>
                </a:ext>
              </a:extLst>
            </p:cNvPr>
            <p:cNvSpPr/>
            <p:nvPr/>
          </p:nvSpPr>
          <p:spPr>
            <a:xfrm>
              <a:off x="467544" y="1196752"/>
              <a:ext cx="1800200" cy="1224136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8CC531-7B11-4EA0-8AC4-D21CADD9864C}"/>
                </a:ext>
              </a:extLst>
            </p:cNvPr>
            <p:cNvSpPr/>
            <p:nvPr/>
          </p:nvSpPr>
          <p:spPr>
            <a:xfrm>
              <a:off x="683568" y="1340768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DataNode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9822F1-B468-4D55-8FFB-B89E7C822A04}"/>
                </a:ext>
              </a:extLst>
            </p:cNvPr>
            <p:cNvSpPr/>
            <p:nvPr/>
          </p:nvSpPr>
          <p:spPr>
            <a:xfrm>
              <a:off x="683568" y="1844824"/>
              <a:ext cx="1440160" cy="43204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Task Tracker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88671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EC5D-23C0-4D5A-8FA9-3065B070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Nodes – </a:t>
            </a:r>
            <a:r>
              <a:rPr lang="de-DE" dirty="0" err="1"/>
              <a:t>JobTracker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7F23-CB7F-491C-B535-6A56E13EF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63326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Manages the MapReduce jobs in the cluster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One per Hadoop Cluster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Receives job requests submitted by the client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Schedules and monitors MapReduce jobs on </a:t>
            </a:r>
            <a:r>
              <a:rPr lang="en-US" b="1" dirty="0" err="1"/>
              <a:t>TaskTrackers</a:t>
            </a:r>
            <a:endParaRPr lang="en-US" b="1" dirty="0"/>
          </a:p>
          <a:p>
            <a:r>
              <a:rPr lang="en-US" dirty="0"/>
              <a:t>Attempts to direct a task to the </a:t>
            </a:r>
            <a:r>
              <a:rPr lang="en-US" dirty="0" err="1"/>
              <a:t>TaskTracker</a:t>
            </a:r>
            <a:r>
              <a:rPr lang="en-US" dirty="0"/>
              <a:t> where the data resides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4A4DC-C45D-43FD-AD05-1A746DCC9FF2}"/>
              </a:ext>
            </a:extLst>
          </p:cNvPr>
          <p:cNvSpPr/>
          <p:nvPr/>
        </p:nvSpPr>
        <p:spPr>
          <a:xfrm>
            <a:off x="467544" y="1988840"/>
            <a:ext cx="1440160" cy="43204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Job 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1099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DA01-06C8-458A-90C6-FF0E5BB1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Nodes - </a:t>
            </a:r>
            <a:r>
              <a:rPr lang="de-DE" dirty="0" err="1"/>
              <a:t>TaskTracker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B94F-7945-48BE-94DE-96828B6B4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345638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Many per Hadoop cluster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Executes the MapReduce operations</a:t>
            </a:r>
          </a:p>
          <a:p>
            <a:r>
              <a:rPr lang="en-US" dirty="0"/>
              <a:t>Runs the MapReduce tasks in JVMs</a:t>
            </a:r>
          </a:p>
          <a:p>
            <a:r>
              <a:rPr lang="en-US" dirty="0"/>
              <a:t>Have a set number of slots used to run tasks</a:t>
            </a:r>
          </a:p>
          <a:p>
            <a:r>
              <a:rPr lang="en-US" dirty="0"/>
              <a:t>Communicates with the </a:t>
            </a:r>
            <a:r>
              <a:rPr lang="en-US" dirty="0" err="1"/>
              <a:t>JobTracker</a:t>
            </a:r>
            <a:r>
              <a:rPr lang="en-US" dirty="0"/>
              <a:t> via heartbeat messages</a:t>
            </a:r>
          </a:p>
          <a:p>
            <a:r>
              <a:rPr lang="en-US" dirty="0"/>
              <a:t>Reads blocks from </a:t>
            </a:r>
            <a:r>
              <a:rPr lang="en-US" dirty="0" err="1"/>
              <a:t>DataNodes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CBF6FC-B67B-4CFD-9237-37B3498226B7}"/>
              </a:ext>
            </a:extLst>
          </p:cNvPr>
          <p:cNvGrpSpPr/>
          <p:nvPr/>
        </p:nvGrpSpPr>
        <p:grpSpPr>
          <a:xfrm>
            <a:off x="467544" y="1916832"/>
            <a:ext cx="1800200" cy="1224136"/>
            <a:chOff x="467544" y="1196752"/>
            <a:chExt cx="1800200" cy="12241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9A7BB-9DC7-4499-AA07-A83C692AA4F7}"/>
                </a:ext>
              </a:extLst>
            </p:cNvPr>
            <p:cNvSpPr/>
            <p:nvPr/>
          </p:nvSpPr>
          <p:spPr>
            <a:xfrm>
              <a:off x="467544" y="1196752"/>
              <a:ext cx="1800200" cy="1224136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AC4EE6-5181-43BA-A867-5A167E29588B}"/>
                </a:ext>
              </a:extLst>
            </p:cNvPr>
            <p:cNvSpPr/>
            <p:nvPr/>
          </p:nvSpPr>
          <p:spPr>
            <a:xfrm>
              <a:off x="683568" y="1340768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DataNode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08BEDE-F790-4B63-8106-9981FE758EF1}"/>
                </a:ext>
              </a:extLst>
            </p:cNvPr>
            <p:cNvSpPr/>
            <p:nvPr/>
          </p:nvSpPr>
          <p:spPr>
            <a:xfrm>
              <a:off x="683568" y="1844824"/>
              <a:ext cx="1440160" cy="43204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Task Tracker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8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7700D5-8BCD-4CBB-A86E-176A8EF84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85468"/>
            <a:ext cx="8156396" cy="3731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07923-C428-4400-98F5-BEFAE881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Shared</a:t>
            </a:r>
            <a:r>
              <a:rPr lang="de-DE" dirty="0"/>
              <a:t> Clipboard / Drag and Drop / </a:t>
            </a:r>
            <a:r>
              <a:rPr lang="de-DE" dirty="0" err="1"/>
              <a:t>Shared</a:t>
            </a:r>
            <a:r>
              <a:rPr lang="de-DE" dirty="0"/>
              <a:t> Folder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F5533-F5B7-45B3-9C47-2EB8E0C59D64}"/>
              </a:ext>
            </a:extLst>
          </p:cNvPr>
          <p:cNvSpPr/>
          <p:nvPr/>
        </p:nvSpPr>
        <p:spPr>
          <a:xfrm>
            <a:off x="2654499" y="3588818"/>
            <a:ext cx="2525817" cy="82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0F7D3-8C45-4092-83D9-7D0DE6798643}"/>
              </a:ext>
            </a:extLst>
          </p:cNvPr>
          <p:cNvSpPr/>
          <p:nvPr/>
        </p:nvSpPr>
        <p:spPr>
          <a:xfrm>
            <a:off x="3419872" y="5107218"/>
            <a:ext cx="4752528" cy="14901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Clipboard and Drag and Drop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should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already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working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bidirectionally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pPr algn="ctr"/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Folders must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14574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FA689-D0FC-4959-95C7-831F5032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 &gt; 2.2 Architecture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61F70-BE42-49D8-AAA0-7549128D6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Hadoop </a:t>
            </a:r>
            <a:r>
              <a:rPr lang="de-DE" dirty="0" err="1"/>
              <a:t>Architecure</a:t>
            </a:r>
            <a:r>
              <a:rPr lang="de-DE" dirty="0"/>
              <a:t> &amp;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2631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B42B-8C81-4791-9B6D-263802E1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 2.2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9653-8ADD-46DE-A01C-CA641FB19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Provides YARN</a:t>
            </a:r>
          </a:p>
          <a:p>
            <a:r>
              <a:rPr lang="en-US" dirty="0"/>
              <a:t>Referred to as MapReduce V2</a:t>
            </a:r>
          </a:p>
          <a:p>
            <a:r>
              <a:rPr lang="en-US" dirty="0"/>
              <a:t>Resource Manager and Scheduler external to any framework</a:t>
            </a:r>
          </a:p>
          <a:p>
            <a:r>
              <a:rPr lang="en-US" dirty="0" err="1"/>
              <a:t>DataNodes</a:t>
            </a:r>
            <a:r>
              <a:rPr lang="en-US" dirty="0"/>
              <a:t> still exist</a:t>
            </a:r>
          </a:p>
          <a:p>
            <a:r>
              <a:rPr lang="en-US" dirty="0" err="1"/>
              <a:t>JobTracker</a:t>
            </a:r>
            <a:r>
              <a:rPr lang="en-US" dirty="0"/>
              <a:t> and </a:t>
            </a:r>
            <a:r>
              <a:rPr lang="en-US" dirty="0" err="1"/>
              <a:t>TaskTracker</a:t>
            </a:r>
            <a:r>
              <a:rPr lang="en-US" dirty="0"/>
              <a:t> no longer exist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Not a requirement to run YARN with Hadoop 2.2</a:t>
            </a:r>
          </a:p>
          <a:p>
            <a:r>
              <a:rPr lang="en-US" dirty="0"/>
              <a:t>Still supports MapReduce V1</a:t>
            </a:r>
          </a:p>
        </p:txBody>
      </p:sp>
    </p:spTree>
    <p:extLst>
      <p:ext uri="{BB962C8B-B14F-4D97-AF65-F5344CB8AC3E}">
        <p14:creationId xmlns:p14="http://schemas.microsoft.com/office/powerpoint/2010/main" val="38814284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7164-47EA-4AEE-9EDA-D546888E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YARN –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4AB-0B66-4540-8BA0-FA81E6136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201622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Provide generic scheduling and resource management</a:t>
            </a:r>
          </a:p>
          <a:p>
            <a:r>
              <a:rPr lang="en-US" dirty="0"/>
              <a:t>Support more than just MapReduce</a:t>
            </a:r>
          </a:p>
          <a:p>
            <a:r>
              <a:rPr lang="en-US" dirty="0"/>
              <a:t>Support more than just batch processing</a:t>
            </a:r>
          </a:p>
          <a:p>
            <a:pPr marL="0" indent="0">
              <a:buNone/>
            </a:pPr>
            <a:r>
              <a:rPr lang="en-US" b="1" dirty="0"/>
              <a:t>More efficient scheduling and workload management</a:t>
            </a:r>
          </a:p>
          <a:p>
            <a:r>
              <a:rPr lang="en-US" dirty="0"/>
              <a:t>No more balancing between map slots and reduce slots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550D72-4868-4446-847D-B63025CD9D19}"/>
              </a:ext>
            </a:extLst>
          </p:cNvPr>
          <p:cNvGrpSpPr/>
          <p:nvPr/>
        </p:nvGrpSpPr>
        <p:grpSpPr>
          <a:xfrm>
            <a:off x="251520" y="3501009"/>
            <a:ext cx="8651304" cy="3096343"/>
            <a:chOff x="251520" y="3501009"/>
            <a:chExt cx="8651304" cy="30963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CE5FDD-AC9A-4F74-A892-634A6EDB4424}"/>
                </a:ext>
              </a:extLst>
            </p:cNvPr>
            <p:cNvSpPr/>
            <p:nvPr/>
          </p:nvSpPr>
          <p:spPr>
            <a:xfrm>
              <a:off x="251520" y="3501009"/>
              <a:ext cx="8651304" cy="72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API</a:t>
              </a: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1C3C5A-59D0-46D1-AFA4-F6356B2EB7DC}"/>
                </a:ext>
              </a:extLst>
            </p:cNvPr>
            <p:cNvSpPr/>
            <p:nvPr/>
          </p:nvSpPr>
          <p:spPr>
            <a:xfrm>
              <a:off x="251520" y="4293096"/>
              <a:ext cx="8651304" cy="72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Processing Framework</a:t>
              </a: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B84FEB-F4DB-4536-9242-F751E764CD86}"/>
                </a:ext>
              </a:extLst>
            </p:cNvPr>
            <p:cNvSpPr/>
            <p:nvPr/>
          </p:nvSpPr>
          <p:spPr>
            <a:xfrm>
              <a:off x="251520" y="5085184"/>
              <a:ext cx="8651304" cy="72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Resource Management</a:t>
              </a: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F5CFD5-1AFB-465B-98BE-D8E95DDAFF30}"/>
                </a:ext>
              </a:extLst>
            </p:cNvPr>
            <p:cNvSpPr/>
            <p:nvPr/>
          </p:nvSpPr>
          <p:spPr>
            <a:xfrm>
              <a:off x="251520" y="5877272"/>
              <a:ext cx="8651304" cy="72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Distributed Storage</a:t>
              </a:r>
              <a:endParaRPr lang="en-US" sz="16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DB4C666-6A4B-411E-9808-51642E4E8F62}"/>
                </a:ext>
              </a:extLst>
            </p:cNvPr>
            <p:cNvSpPr/>
            <p:nvPr/>
          </p:nvSpPr>
          <p:spPr>
            <a:xfrm>
              <a:off x="2771800" y="3645025"/>
              <a:ext cx="1368152" cy="4320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MapReduce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07C5CB6-1B98-4421-9122-B5D39706A6C1}"/>
                </a:ext>
              </a:extLst>
            </p:cNvPr>
            <p:cNvSpPr/>
            <p:nvPr/>
          </p:nvSpPr>
          <p:spPr>
            <a:xfrm>
              <a:off x="2771800" y="4437112"/>
              <a:ext cx="1368152" cy="4320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MapReduce v2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8648E7E-DD7E-41FB-9DD7-655EC25FB25B}"/>
                </a:ext>
              </a:extLst>
            </p:cNvPr>
            <p:cNvSpPr/>
            <p:nvPr/>
          </p:nvSpPr>
          <p:spPr>
            <a:xfrm>
              <a:off x="2771800" y="5229201"/>
              <a:ext cx="5915000" cy="4320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YARN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94ABE3E-4DB8-46E8-AB55-287073575ACF}"/>
                </a:ext>
              </a:extLst>
            </p:cNvPr>
            <p:cNvSpPr/>
            <p:nvPr/>
          </p:nvSpPr>
          <p:spPr>
            <a:xfrm>
              <a:off x="2771800" y="6021289"/>
              <a:ext cx="5915000" cy="4320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HDFS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6A949AC-2CD4-4E5E-9B86-80AC3CA4CEF0}"/>
                </a:ext>
              </a:extLst>
            </p:cNvPr>
            <p:cNvSpPr/>
            <p:nvPr/>
          </p:nvSpPr>
          <p:spPr>
            <a:xfrm>
              <a:off x="4242440" y="4437113"/>
              <a:ext cx="1132696" cy="4320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Tez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008218D-FA50-4F85-8B0B-EF04C9703388}"/>
                </a:ext>
              </a:extLst>
            </p:cNvPr>
            <p:cNvSpPr/>
            <p:nvPr/>
          </p:nvSpPr>
          <p:spPr>
            <a:xfrm>
              <a:off x="5436096" y="4437112"/>
              <a:ext cx="1136888" cy="4320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Hoya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7673B1D-716A-4C03-922E-8F81CABE4441}"/>
                </a:ext>
              </a:extLst>
            </p:cNvPr>
            <p:cNvSpPr/>
            <p:nvPr/>
          </p:nvSpPr>
          <p:spPr>
            <a:xfrm>
              <a:off x="4242440" y="3645024"/>
              <a:ext cx="720080" cy="4320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Pig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1D3EAD6-AEDC-4365-B9D3-03750451C2AA}"/>
                </a:ext>
              </a:extLst>
            </p:cNvPr>
            <p:cNvSpPr/>
            <p:nvPr/>
          </p:nvSpPr>
          <p:spPr>
            <a:xfrm>
              <a:off x="5034528" y="3645024"/>
              <a:ext cx="720080" cy="4320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Hive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D30E67-D14A-48B4-AB36-972F4FF375CE}"/>
                </a:ext>
              </a:extLst>
            </p:cNvPr>
            <p:cNvSpPr/>
            <p:nvPr/>
          </p:nvSpPr>
          <p:spPr>
            <a:xfrm>
              <a:off x="5826616" y="3645024"/>
              <a:ext cx="720080" cy="4320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HBase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253A439-A902-42EE-952C-514C57A560A0}"/>
                </a:ext>
              </a:extLst>
            </p:cNvPr>
            <p:cNvSpPr/>
            <p:nvPr/>
          </p:nvSpPr>
          <p:spPr>
            <a:xfrm>
              <a:off x="6660232" y="3645024"/>
              <a:ext cx="977632" cy="12241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Giraph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0B32943-9374-4FE1-A16B-58CA035E1309}"/>
                </a:ext>
              </a:extLst>
            </p:cNvPr>
            <p:cNvSpPr/>
            <p:nvPr/>
          </p:nvSpPr>
          <p:spPr>
            <a:xfrm>
              <a:off x="7698824" y="3645024"/>
              <a:ext cx="977632" cy="12241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ysClr val="windowText" lastClr="000000"/>
                  </a:solidFill>
                </a:rPr>
                <a:t>Storm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72337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0E02-364E-4E82-A887-184B2B9A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YARN </a:t>
            </a:r>
            <a:r>
              <a:rPr lang="de-DE" dirty="0" err="1"/>
              <a:t>Overview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DE2F29A-19A3-4475-92AE-5C39BC9BFD7B}"/>
              </a:ext>
            </a:extLst>
          </p:cNvPr>
          <p:cNvGrpSpPr/>
          <p:nvPr/>
        </p:nvGrpSpPr>
        <p:grpSpPr>
          <a:xfrm>
            <a:off x="251520" y="1772816"/>
            <a:ext cx="8568952" cy="4680520"/>
            <a:chOff x="251520" y="1916832"/>
            <a:chExt cx="8568952" cy="468052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FD084CA-B8D7-492F-931C-D0C87CA365A7}"/>
                </a:ext>
              </a:extLst>
            </p:cNvPr>
            <p:cNvSpPr/>
            <p:nvPr/>
          </p:nvSpPr>
          <p:spPr>
            <a:xfrm>
              <a:off x="3131840" y="2060848"/>
              <a:ext cx="2376264" cy="1008112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Resource</a:t>
              </a:r>
              <a:r>
                <a:rPr lang="de-DE" sz="2400" b="1" dirty="0"/>
                <a:t> Manager</a:t>
              </a:r>
              <a:endParaRPr lang="en-US" sz="24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11E92E9-2F72-4540-8AB2-DF2F0D779947}"/>
                </a:ext>
              </a:extLst>
            </p:cNvPr>
            <p:cNvSpPr/>
            <p:nvPr/>
          </p:nvSpPr>
          <p:spPr>
            <a:xfrm>
              <a:off x="395536" y="1916832"/>
              <a:ext cx="1666528" cy="50405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/>
                <a:t>Client</a:t>
              </a:r>
              <a:endParaRPr lang="en-US" sz="24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80E95F-3EAC-4C31-B021-075204405A12}"/>
                </a:ext>
              </a:extLst>
            </p:cNvPr>
            <p:cNvSpPr/>
            <p:nvPr/>
          </p:nvSpPr>
          <p:spPr>
            <a:xfrm>
              <a:off x="405880" y="2636912"/>
              <a:ext cx="1666528" cy="50405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/>
                <a:t>Client</a:t>
              </a:r>
              <a:endParaRPr lang="en-US" sz="2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108FAA9-60D8-4542-9FE5-B05B46FC5212}"/>
                </a:ext>
              </a:extLst>
            </p:cNvPr>
            <p:cNvGrpSpPr/>
            <p:nvPr/>
          </p:nvGrpSpPr>
          <p:grpSpPr>
            <a:xfrm>
              <a:off x="251520" y="3861048"/>
              <a:ext cx="2736304" cy="2736304"/>
              <a:chOff x="395536" y="3861048"/>
              <a:chExt cx="2736304" cy="273630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5D6B893-932E-49B6-8C89-0186E055CDFD}"/>
                  </a:ext>
                </a:extLst>
              </p:cNvPr>
              <p:cNvSpPr/>
              <p:nvPr/>
            </p:nvSpPr>
            <p:spPr>
              <a:xfrm>
                <a:off x="395536" y="3861048"/>
                <a:ext cx="2736304" cy="273630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DDB1631-18A9-47DB-9EED-2DAEBDD2AA8F}"/>
                  </a:ext>
                </a:extLst>
              </p:cNvPr>
              <p:cNvSpPr/>
              <p:nvPr/>
            </p:nvSpPr>
            <p:spPr>
              <a:xfrm>
                <a:off x="1043608" y="4005064"/>
                <a:ext cx="1368152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Node</a:t>
                </a:r>
                <a:r>
                  <a:rPr lang="de-DE" dirty="0"/>
                  <a:t> Manager</a:t>
                </a:r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78745E-2857-4B31-B237-5A449683073A}"/>
                  </a:ext>
                </a:extLst>
              </p:cNvPr>
              <p:cNvSpPr/>
              <p:nvPr/>
            </p:nvSpPr>
            <p:spPr>
              <a:xfrm>
                <a:off x="935832" y="5373216"/>
                <a:ext cx="1584176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ysClr val="windowText" lastClr="000000"/>
                    </a:solidFill>
                  </a:rPr>
                  <a:t>Container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AF301C-7BCD-4DE2-A704-0236968F980F}"/>
                  </a:ext>
                </a:extLst>
              </p:cNvPr>
              <p:cNvSpPr/>
              <p:nvPr/>
            </p:nvSpPr>
            <p:spPr>
              <a:xfrm>
                <a:off x="935832" y="5949280"/>
                <a:ext cx="1584176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ysClr val="windowText" lastClr="000000"/>
                    </a:solidFill>
                  </a:rPr>
                  <a:t>Container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30867FA-F97D-4D39-931F-451BBE73B980}"/>
                  </a:ext>
                </a:extLst>
              </p:cNvPr>
              <p:cNvSpPr/>
              <p:nvPr/>
            </p:nvSpPr>
            <p:spPr>
              <a:xfrm>
                <a:off x="467544" y="4872135"/>
                <a:ext cx="1368152" cy="35706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 err="1"/>
                  <a:t>Application</a:t>
                </a:r>
                <a:r>
                  <a:rPr lang="de-DE" sz="1200" dirty="0"/>
                  <a:t> Master</a:t>
                </a:r>
                <a:endParaRPr lang="en-US" sz="12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24EF2E2-FC71-4972-A080-87E522BE9523}"/>
                </a:ext>
              </a:extLst>
            </p:cNvPr>
            <p:cNvGrpSpPr/>
            <p:nvPr/>
          </p:nvGrpSpPr>
          <p:grpSpPr>
            <a:xfrm>
              <a:off x="6084168" y="3861048"/>
              <a:ext cx="2736304" cy="2736304"/>
              <a:chOff x="395536" y="3861048"/>
              <a:chExt cx="2736304" cy="273630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2561D07-AA95-4DBD-A7B7-A983F57B3336}"/>
                  </a:ext>
                </a:extLst>
              </p:cNvPr>
              <p:cNvSpPr/>
              <p:nvPr/>
            </p:nvSpPr>
            <p:spPr>
              <a:xfrm>
                <a:off x="395536" y="3861048"/>
                <a:ext cx="2736304" cy="273630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720CDB3-63DB-4CE9-B9EB-045F7B3780BF}"/>
                  </a:ext>
                </a:extLst>
              </p:cNvPr>
              <p:cNvSpPr/>
              <p:nvPr/>
            </p:nvSpPr>
            <p:spPr>
              <a:xfrm>
                <a:off x="1043608" y="4005064"/>
                <a:ext cx="1368152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Node</a:t>
                </a:r>
                <a:r>
                  <a:rPr lang="de-DE" dirty="0"/>
                  <a:t> Manager</a:t>
                </a:r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7872F5-1CA3-4C64-8802-A6B31B795F84}"/>
                  </a:ext>
                </a:extLst>
              </p:cNvPr>
              <p:cNvSpPr/>
              <p:nvPr/>
            </p:nvSpPr>
            <p:spPr>
              <a:xfrm>
                <a:off x="935832" y="5373216"/>
                <a:ext cx="1584176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ysClr val="windowText" lastClr="000000"/>
                    </a:solidFill>
                  </a:rPr>
                  <a:t>Container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D1D0664-7644-4BBF-AA16-0BBBA1901C38}"/>
                  </a:ext>
                </a:extLst>
              </p:cNvPr>
              <p:cNvSpPr/>
              <p:nvPr/>
            </p:nvSpPr>
            <p:spPr>
              <a:xfrm>
                <a:off x="935832" y="5949280"/>
                <a:ext cx="1584176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ysClr val="windowText" lastClr="000000"/>
                    </a:solidFill>
                  </a:rPr>
                  <a:t>Container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A4600BD-09FF-4247-AFA3-AD63BA957F43}"/>
                  </a:ext>
                </a:extLst>
              </p:cNvPr>
              <p:cNvSpPr/>
              <p:nvPr/>
            </p:nvSpPr>
            <p:spPr>
              <a:xfrm>
                <a:off x="467544" y="4872135"/>
                <a:ext cx="1368152" cy="35706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dirty="0" err="1"/>
                  <a:t>Application</a:t>
                </a:r>
                <a:r>
                  <a:rPr lang="de-DE" sz="1200" dirty="0"/>
                  <a:t> Master</a:t>
                </a:r>
                <a:endParaRPr lang="en-US" sz="120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2B4776-EB0C-4740-9E9E-034A8674FA26}"/>
                </a:ext>
              </a:extLst>
            </p:cNvPr>
            <p:cNvGrpSpPr/>
            <p:nvPr/>
          </p:nvGrpSpPr>
          <p:grpSpPr>
            <a:xfrm>
              <a:off x="3147080" y="3861048"/>
              <a:ext cx="2736304" cy="2736304"/>
              <a:chOff x="395536" y="3861048"/>
              <a:chExt cx="2736304" cy="2736304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8594FBB-3109-436A-8B9F-0ED426B278A0}"/>
                  </a:ext>
                </a:extLst>
              </p:cNvPr>
              <p:cNvSpPr/>
              <p:nvPr/>
            </p:nvSpPr>
            <p:spPr>
              <a:xfrm>
                <a:off x="395536" y="3861048"/>
                <a:ext cx="2736304" cy="273630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B8A26E-649C-48C9-BEFE-EDB0D62ED76B}"/>
                  </a:ext>
                </a:extLst>
              </p:cNvPr>
              <p:cNvSpPr/>
              <p:nvPr/>
            </p:nvSpPr>
            <p:spPr>
              <a:xfrm>
                <a:off x="1043608" y="4005064"/>
                <a:ext cx="1368152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/>
                  <a:t>Node</a:t>
                </a:r>
                <a:r>
                  <a:rPr lang="de-DE" dirty="0"/>
                  <a:t> Manager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836FECC-FE49-43EB-8CD7-4B4511D78B96}"/>
                  </a:ext>
                </a:extLst>
              </p:cNvPr>
              <p:cNvSpPr/>
              <p:nvPr/>
            </p:nvSpPr>
            <p:spPr>
              <a:xfrm>
                <a:off x="935832" y="4941168"/>
                <a:ext cx="1584176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ysClr val="windowText" lastClr="000000"/>
                    </a:solidFill>
                  </a:rPr>
                  <a:t>Container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4061597-8D35-49F5-9FBC-47FC92B55323}"/>
                  </a:ext>
                </a:extLst>
              </p:cNvPr>
              <p:cNvSpPr/>
              <p:nvPr/>
            </p:nvSpPr>
            <p:spPr>
              <a:xfrm>
                <a:off x="935832" y="5949280"/>
                <a:ext cx="1584176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ysClr val="windowText" lastClr="000000"/>
                    </a:solidFill>
                  </a:rPr>
                  <a:t>Container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872340-16F6-4BCE-B2E2-5B6339879696}"/>
                </a:ext>
              </a:extLst>
            </p:cNvPr>
            <p:cNvCxnSpPr>
              <a:stCxn id="5" idx="3"/>
              <a:endCxn id="4" idx="1"/>
            </p:cNvCxnSpPr>
            <p:nvPr/>
          </p:nvCxnSpPr>
          <p:spPr>
            <a:xfrm>
              <a:off x="2062064" y="2168860"/>
              <a:ext cx="1069776" cy="39604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792AC80-A4F6-48D0-B21D-EC2036E04EF5}"/>
                </a:ext>
              </a:extLst>
            </p:cNvPr>
            <p:cNvCxnSpPr>
              <a:cxnSpLocks/>
              <a:stCxn id="6" idx="3"/>
              <a:endCxn id="4" idx="1"/>
            </p:cNvCxnSpPr>
            <p:nvPr/>
          </p:nvCxnSpPr>
          <p:spPr>
            <a:xfrm flipV="1">
              <a:off x="2072408" y="2564904"/>
              <a:ext cx="1059432" cy="32403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2D5FF0-4787-48BF-A7A8-031530C9A40B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583668" y="3041340"/>
              <a:ext cx="1666528" cy="96372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7B78F99-1591-4058-B472-D93B6AAEED44}"/>
                </a:ext>
              </a:extLst>
            </p:cNvPr>
            <p:cNvCxnSpPr>
              <a:cxnSpLocks/>
              <a:stCxn id="22" idx="0"/>
              <a:endCxn id="4" idx="2"/>
            </p:cNvCxnSpPr>
            <p:nvPr/>
          </p:nvCxnSpPr>
          <p:spPr>
            <a:xfrm flipH="1" flipV="1">
              <a:off x="4319972" y="3068960"/>
              <a:ext cx="159256" cy="93610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5345938-5FA1-4D78-A1DB-02728E0AEA07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5443716" y="2983142"/>
              <a:ext cx="1972600" cy="1021922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03EFE1-FB64-4107-9934-62A5B1FE22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1680" y="5043607"/>
              <a:ext cx="1995696" cy="10206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1D935A4-9D62-480E-803C-E05713938CE0}"/>
                </a:ext>
              </a:extLst>
            </p:cNvPr>
            <p:cNvCxnSpPr>
              <a:cxnSpLocks/>
              <a:stCxn id="17" idx="1"/>
              <a:endCxn id="12" idx="6"/>
            </p:cNvCxnSpPr>
            <p:nvPr/>
          </p:nvCxnSpPr>
          <p:spPr>
            <a:xfrm flipH="1" flipV="1">
              <a:off x="1691680" y="5050668"/>
              <a:ext cx="4932784" cy="538572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703922E-05DF-4907-96CC-7EF4DAD1A157}"/>
                </a:ext>
              </a:extLst>
            </p:cNvPr>
            <p:cNvCxnSpPr>
              <a:cxnSpLocks/>
              <a:stCxn id="10" idx="3"/>
              <a:endCxn id="19" idx="2"/>
            </p:cNvCxnSpPr>
            <p:nvPr/>
          </p:nvCxnSpPr>
          <p:spPr>
            <a:xfrm flipV="1">
              <a:off x="2375992" y="5050668"/>
              <a:ext cx="3780184" cy="111463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36F6D2-6A3B-4746-87E1-20D54720610D}"/>
                </a:ext>
              </a:extLst>
            </p:cNvPr>
            <p:cNvCxnSpPr>
              <a:cxnSpLocks/>
              <a:stCxn id="24" idx="3"/>
              <a:endCxn id="19" idx="2"/>
            </p:cNvCxnSpPr>
            <p:nvPr/>
          </p:nvCxnSpPr>
          <p:spPr>
            <a:xfrm flipV="1">
              <a:off x="5271552" y="5050668"/>
              <a:ext cx="884624" cy="1114636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6378584-7E51-4FC2-92DA-6B8F923D1A30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V="1">
              <a:off x="791816" y="5248110"/>
              <a:ext cx="215788" cy="917194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EADEB2F-B650-40D2-AEDF-DAC30B3965DD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 flipV="1">
              <a:off x="7524328" y="5029209"/>
              <a:ext cx="684312" cy="1136095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C1CA300-B9DB-44FD-A7C1-8633E5CCDD67}"/>
                </a:ext>
              </a:extLst>
            </p:cNvPr>
            <p:cNvCxnSpPr>
              <a:cxnSpLocks/>
              <a:stCxn id="12" idx="0"/>
              <a:endCxn id="4" idx="2"/>
            </p:cNvCxnSpPr>
            <p:nvPr/>
          </p:nvCxnSpPr>
          <p:spPr>
            <a:xfrm flipV="1">
              <a:off x="1007604" y="3068960"/>
              <a:ext cx="3312368" cy="1803175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4DF1C5C-FA00-48A5-9A29-5FAB07F5E9FA}"/>
                </a:ext>
              </a:extLst>
            </p:cNvPr>
            <p:cNvCxnSpPr>
              <a:cxnSpLocks/>
              <a:stCxn id="19" idx="0"/>
              <a:endCxn id="4" idx="2"/>
            </p:cNvCxnSpPr>
            <p:nvPr/>
          </p:nvCxnSpPr>
          <p:spPr>
            <a:xfrm flipH="1" flipV="1">
              <a:off x="4319972" y="3068960"/>
              <a:ext cx="2520280" cy="1803175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05398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B42C-623D-4E96-99D5-B2359D7B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 High </a:t>
            </a:r>
            <a:r>
              <a:rPr lang="de-DE" dirty="0" err="1"/>
              <a:t>Availability</a:t>
            </a: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515BF7-169F-4A5D-BFAF-78AC2E26DC85}"/>
              </a:ext>
            </a:extLst>
          </p:cNvPr>
          <p:cNvGrpSpPr/>
          <p:nvPr/>
        </p:nvGrpSpPr>
        <p:grpSpPr>
          <a:xfrm>
            <a:off x="179512" y="2060848"/>
            <a:ext cx="8712968" cy="4032448"/>
            <a:chOff x="179512" y="1988840"/>
            <a:chExt cx="8712968" cy="40324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47BFE66-0242-4508-9817-A6A9483AC96D}"/>
                </a:ext>
              </a:extLst>
            </p:cNvPr>
            <p:cNvSpPr/>
            <p:nvPr/>
          </p:nvSpPr>
          <p:spPr>
            <a:xfrm>
              <a:off x="1331640" y="3429000"/>
              <a:ext cx="2088232" cy="7200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NameNode</a:t>
              </a:r>
              <a:endParaRPr lang="en-US" sz="2400" b="1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222FC94-83BD-46E6-8FA8-15C8D5F7719D}"/>
                </a:ext>
              </a:extLst>
            </p:cNvPr>
            <p:cNvSpPr/>
            <p:nvPr/>
          </p:nvSpPr>
          <p:spPr>
            <a:xfrm>
              <a:off x="5796136" y="3429000"/>
              <a:ext cx="2088232" cy="72008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NameNode</a:t>
              </a:r>
              <a:endParaRPr lang="en-US" sz="2400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D4F35A1-ED08-42EE-A41E-52AE1B6BF73F}"/>
                </a:ext>
              </a:extLst>
            </p:cNvPr>
            <p:cNvSpPr/>
            <p:nvPr/>
          </p:nvSpPr>
          <p:spPr>
            <a:xfrm>
              <a:off x="179512" y="5301208"/>
              <a:ext cx="2088232" cy="72008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DataNode</a:t>
              </a:r>
              <a:endParaRPr lang="en-US" sz="2400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E2AE9AD-936C-47FB-AA99-8E00A3D68EA3}"/>
                </a:ext>
              </a:extLst>
            </p:cNvPr>
            <p:cNvSpPr/>
            <p:nvPr/>
          </p:nvSpPr>
          <p:spPr>
            <a:xfrm>
              <a:off x="2396520" y="5301208"/>
              <a:ext cx="2088232" cy="72008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DataNode</a:t>
              </a:r>
              <a:endParaRPr lang="en-US" sz="2400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0C7E144-976A-4B25-BCC9-69FA13559B4D}"/>
                </a:ext>
              </a:extLst>
            </p:cNvPr>
            <p:cNvSpPr/>
            <p:nvPr/>
          </p:nvSpPr>
          <p:spPr>
            <a:xfrm>
              <a:off x="4628768" y="5301208"/>
              <a:ext cx="2088232" cy="72008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DataNode</a:t>
              </a:r>
              <a:endParaRPr lang="en-US" sz="2400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0D97FF-DC71-4DF2-9561-C21D52A9FE7F}"/>
                </a:ext>
              </a:extLst>
            </p:cNvPr>
            <p:cNvSpPr/>
            <p:nvPr/>
          </p:nvSpPr>
          <p:spPr>
            <a:xfrm>
              <a:off x="6804248" y="5301208"/>
              <a:ext cx="2088232" cy="72008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DataNode</a:t>
              </a:r>
              <a:endParaRPr lang="en-US" sz="2400" b="1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553B2C2-389E-4416-A50F-BAC05B4EB639}"/>
                </a:ext>
              </a:extLst>
            </p:cNvPr>
            <p:cNvSpPr/>
            <p:nvPr/>
          </p:nvSpPr>
          <p:spPr>
            <a:xfrm>
              <a:off x="539552" y="1988840"/>
              <a:ext cx="2088232" cy="72008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JournalNode</a:t>
              </a:r>
              <a:endParaRPr lang="en-US" sz="24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2A385ED-81D6-4D12-A320-5D2565B5BAA8}"/>
                </a:ext>
              </a:extLst>
            </p:cNvPr>
            <p:cNvSpPr/>
            <p:nvPr/>
          </p:nvSpPr>
          <p:spPr>
            <a:xfrm>
              <a:off x="3419872" y="1988840"/>
              <a:ext cx="2088232" cy="72008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JournalNode</a:t>
              </a:r>
              <a:endParaRPr lang="en-US" sz="2400" b="1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0463E2C-DFF0-42F3-AADB-3CECC31BE655}"/>
                </a:ext>
              </a:extLst>
            </p:cNvPr>
            <p:cNvSpPr/>
            <p:nvPr/>
          </p:nvSpPr>
          <p:spPr>
            <a:xfrm>
              <a:off x="6516216" y="1988840"/>
              <a:ext cx="2088232" cy="72008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 err="1"/>
                <a:t>JournalNode</a:t>
              </a:r>
              <a:endParaRPr lang="en-US" sz="2400" b="1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DA83B33-1BAE-435A-8BF9-CC7BEF7A5B35}"/>
                </a:ext>
              </a:extLst>
            </p:cNvPr>
            <p:cNvCxnSpPr>
              <a:cxnSpLocks/>
              <a:stCxn id="5" idx="0"/>
              <a:endCxn id="12" idx="2"/>
            </p:cNvCxnSpPr>
            <p:nvPr/>
          </p:nvCxnSpPr>
          <p:spPr>
            <a:xfrm flipV="1">
              <a:off x="6840252" y="2708920"/>
              <a:ext cx="720080" cy="72008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8B063A1-FB80-4CA1-ACB0-11FDBAC54F66}"/>
                </a:ext>
              </a:extLst>
            </p:cNvPr>
            <p:cNvCxnSpPr>
              <a:cxnSpLocks/>
              <a:stCxn id="5" idx="0"/>
              <a:endCxn id="11" idx="2"/>
            </p:cNvCxnSpPr>
            <p:nvPr/>
          </p:nvCxnSpPr>
          <p:spPr>
            <a:xfrm flipH="1" flipV="1">
              <a:off x="4463988" y="2708920"/>
              <a:ext cx="2376264" cy="72008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7B798E-2601-4682-8C6C-395A4F3C4BEF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H="1" flipV="1">
              <a:off x="1583668" y="2708920"/>
              <a:ext cx="5256584" cy="72008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C1D81D0-C8D5-4C59-A8FA-6C3E53BA0589}"/>
                </a:ext>
              </a:extLst>
            </p:cNvPr>
            <p:cNvCxnSpPr>
              <a:cxnSpLocks/>
              <a:stCxn id="4" idx="0"/>
              <a:endCxn id="10" idx="2"/>
            </p:cNvCxnSpPr>
            <p:nvPr/>
          </p:nvCxnSpPr>
          <p:spPr>
            <a:xfrm flipH="1" flipV="1">
              <a:off x="1583668" y="2708920"/>
              <a:ext cx="792088" cy="72008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E799647-2A51-4016-91C2-4EB179E4F0EA}"/>
                </a:ext>
              </a:extLst>
            </p:cNvPr>
            <p:cNvCxnSpPr>
              <a:cxnSpLocks/>
              <a:stCxn id="4" idx="0"/>
              <a:endCxn id="11" idx="2"/>
            </p:cNvCxnSpPr>
            <p:nvPr/>
          </p:nvCxnSpPr>
          <p:spPr>
            <a:xfrm flipV="1">
              <a:off x="2375756" y="2708920"/>
              <a:ext cx="2088232" cy="72008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0EBFBCF-8497-4F42-8577-464E87F6C82A}"/>
                </a:ext>
              </a:extLst>
            </p:cNvPr>
            <p:cNvCxnSpPr>
              <a:cxnSpLocks/>
              <a:stCxn id="4" idx="0"/>
              <a:endCxn id="12" idx="2"/>
            </p:cNvCxnSpPr>
            <p:nvPr/>
          </p:nvCxnSpPr>
          <p:spPr>
            <a:xfrm flipV="1">
              <a:off x="2375756" y="2708920"/>
              <a:ext cx="5184576" cy="720080"/>
            </a:xfrm>
            <a:prstGeom prst="straightConnector1">
              <a:avLst/>
            </a:prstGeom>
            <a:ln w="28575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65061B5-C63B-4B77-9C63-5BCF2BB1E157}"/>
                </a:ext>
              </a:extLst>
            </p:cNvPr>
            <p:cNvCxnSpPr>
              <a:cxnSpLocks/>
              <a:stCxn id="6" idx="0"/>
              <a:endCxn id="5" idx="2"/>
            </p:cNvCxnSpPr>
            <p:nvPr/>
          </p:nvCxnSpPr>
          <p:spPr>
            <a:xfrm flipV="1">
              <a:off x="1223628" y="4149080"/>
              <a:ext cx="5616624" cy="1152128"/>
            </a:xfrm>
            <a:prstGeom prst="straightConnector1">
              <a:avLst/>
            </a:prstGeom>
            <a:ln w="28575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2B5C83D-6336-4A40-A993-29B9797FAF77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1223628" y="4149080"/>
              <a:ext cx="1152128" cy="1152128"/>
            </a:xfrm>
            <a:prstGeom prst="straightConnector1">
              <a:avLst/>
            </a:prstGeom>
            <a:ln w="28575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F81730B-5D3F-4C86-95E8-5A8639F5D2EE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H="1" flipV="1">
              <a:off x="2375756" y="4149080"/>
              <a:ext cx="1064880" cy="1152128"/>
            </a:xfrm>
            <a:prstGeom prst="straightConnector1">
              <a:avLst/>
            </a:prstGeom>
            <a:ln w="28575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F26ECFF-5D0A-4E1A-8CF6-630D6D1B233A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H="1" flipV="1">
              <a:off x="2375756" y="4149080"/>
              <a:ext cx="3297128" cy="1152128"/>
            </a:xfrm>
            <a:prstGeom prst="straightConnector1">
              <a:avLst/>
            </a:prstGeom>
            <a:ln w="28575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8096241-4FE2-4FBB-BF71-81AB9579D7A6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2375756" y="4149080"/>
              <a:ext cx="5472608" cy="1152128"/>
            </a:xfrm>
            <a:prstGeom prst="straightConnector1">
              <a:avLst/>
            </a:prstGeom>
            <a:ln w="28575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6467DCE-29C1-4EFC-87A1-A7A1F62D453E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440636" y="4149080"/>
              <a:ext cx="3399616" cy="1152128"/>
            </a:xfrm>
            <a:prstGeom prst="straightConnector1">
              <a:avLst/>
            </a:prstGeom>
            <a:ln w="28575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4162CC7-2748-40A1-8E28-9F27B0BAF566}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5672884" y="4149080"/>
              <a:ext cx="1167368" cy="1152128"/>
            </a:xfrm>
            <a:prstGeom prst="straightConnector1">
              <a:avLst/>
            </a:prstGeom>
            <a:ln w="28575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FFC3CB5-A987-426E-B215-E7072FA64D96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6840252" y="4149080"/>
              <a:ext cx="1008112" cy="1152128"/>
            </a:xfrm>
            <a:prstGeom prst="straightConnector1">
              <a:avLst/>
            </a:prstGeom>
            <a:ln w="28575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87024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96ED-C60F-4452-86C8-F41628E01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 </a:t>
            </a:r>
            <a:r>
              <a:rPr lang="de-DE" dirty="0" err="1"/>
              <a:t>Federation</a:t>
            </a:r>
            <a:r>
              <a:rPr lang="de-DE" dirty="0"/>
              <a:t>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in HDFS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3269F-3401-4ED1-8C7D-32E1A9387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6851104" cy="47525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Namespace</a:t>
            </a:r>
          </a:p>
          <a:p>
            <a:r>
              <a:rPr lang="en-US" dirty="0"/>
              <a:t>Consists of directories, files and blocks</a:t>
            </a:r>
          </a:p>
          <a:p>
            <a:r>
              <a:rPr lang="en-US" dirty="0"/>
              <a:t>It supports all the namespace related file system </a:t>
            </a:r>
            <a:br>
              <a:rPr lang="en-US" dirty="0"/>
            </a:br>
            <a:r>
              <a:rPr lang="en-US" dirty="0"/>
              <a:t>operations such as create, delete, modify and list files </a:t>
            </a:r>
            <a:br>
              <a:rPr lang="en-US" dirty="0"/>
            </a:br>
            <a:r>
              <a:rPr lang="en-US" dirty="0"/>
              <a:t>and directories.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Block Storage Service has two parts</a:t>
            </a:r>
          </a:p>
          <a:p>
            <a:r>
              <a:rPr lang="en-US" b="1" dirty="0"/>
              <a:t>Block Management </a:t>
            </a:r>
            <a:r>
              <a:rPr lang="en-US" dirty="0"/>
              <a:t>(which is done in </a:t>
            </a:r>
            <a:r>
              <a:rPr lang="en-US" dirty="0" err="1"/>
              <a:t>Namenode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Provides </a:t>
            </a:r>
            <a:r>
              <a:rPr lang="en-US" dirty="0" err="1"/>
              <a:t>datanode</a:t>
            </a:r>
            <a:r>
              <a:rPr lang="en-US" dirty="0"/>
              <a:t> cluster membership by handling registrations, and periodic heart beats.</a:t>
            </a:r>
          </a:p>
          <a:p>
            <a:pPr lvl="1"/>
            <a:r>
              <a:rPr lang="en-US" dirty="0"/>
              <a:t>Processes block reports and maintains location of blocks.</a:t>
            </a:r>
          </a:p>
          <a:p>
            <a:pPr lvl="1"/>
            <a:r>
              <a:rPr lang="en-US" dirty="0"/>
              <a:t>Supports block related operations such as create, delete, modify and get block location.</a:t>
            </a:r>
          </a:p>
          <a:p>
            <a:pPr lvl="1"/>
            <a:r>
              <a:rPr lang="en-US" dirty="0"/>
              <a:t>Manages replica placement and replication of a block for under replicated blocks and deletes blocks that are over replicated.</a:t>
            </a:r>
          </a:p>
          <a:p>
            <a:r>
              <a:rPr lang="en-US" b="1" dirty="0"/>
              <a:t>Storage </a:t>
            </a:r>
            <a:r>
              <a:rPr lang="en-US" dirty="0"/>
              <a:t>- is provided by </a:t>
            </a:r>
            <a:r>
              <a:rPr lang="en-US" dirty="0" err="1"/>
              <a:t>datanodes</a:t>
            </a:r>
            <a:r>
              <a:rPr lang="en-US" dirty="0"/>
              <a:t> by storing blocks on the local file system and allows read/write access.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0B185-6542-4467-91A0-3136C1492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23" y="1772816"/>
            <a:ext cx="2929157" cy="2376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50A0FF-4D87-4EB1-9818-B3CBFECE41F0}"/>
              </a:ext>
            </a:extLst>
          </p:cNvPr>
          <p:cNvSpPr txBox="1"/>
          <p:nvPr/>
        </p:nvSpPr>
        <p:spPr>
          <a:xfrm>
            <a:off x="251520" y="6444342"/>
            <a:ext cx="8640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Web: https://hadoop.apache.org/docs/r2.4.1/hadoop-project-dist/hadoop-hdfs/Federation.html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72098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843A-F819-449D-8003-08C2ECCE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 </a:t>
            </a:r>
            <a:r>
              <a:rPr lang="de-DE" dirty="0" err="1"/>
              <a:t>Federation</a:t>
            </a:r>
            <a:r>
              <a:rPr lang="de-DE" dirty="0"/>
              <a:t>: Multiple Namenodes / </a:t>
            </a:r>
            <a:r>
              <a:rPr lang="de-DE" dirty="0" err="1"/>
              <a:t>Namespaces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CEF64-79D7-4169-A5BB-D736387DC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7070561" cy="42484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AAA98-83D4-42B0-A2BC-5FE4BF0A279F}"/>
              </a:ext>
            </a:extLst>
          </p:cNvPr>
          <p:cNvSpPr txBox="1"/>
          <p:nvPr/>
        </p:nvSpPr>
        <p:spPr>
          <a:xfrm>
            <a:off x="251520" y="6330806"/>
            <a:ext cx="8640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Web: https://hadoop.apache.org/docs/r2.4.1/hadoop-project-dist/hadoop-hdfs/Federation.html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13104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C56E-F82D-4417-80AC-77FDF2B9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Block Pool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0C3C7-4BF4-4475-88BA-DF4C8E159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Block Pool</a:t>
            </a:r>
            <a:endParaRPr lang="en-US" b="1" dirty="0"/>
          </a:p>
          <a:p>
            <a:r>
              <a:rPr lang="en-US" dirty="0"/>
              <a:t>A Block Pool is a set of blocks that belong to a single namespace. </a:t>
            </a:r>
          </a:p>
          <a:p>
            <a:r>
              <a:rPr lang="en-US" dirty="0" err="1"/>
              <a:t>Datanodes</a:t>
            </a:r>
            <a:r>
              <a:rPr lang="en-US" dirty="0"/>
              <a:t> store blocks for all the block pools in the cluster. </a:t>
            </a:r>
          </a:p>
          <a:p>
            <a:r>
              <a:rPr lang="en-US" dirty="0"/>
              <a:t>It is managed independently of other block pools. </a:t>
            </a:r>
          </a:p>
          <a:p>
            <a:pPr lvl="1"/>
            <a:r>
              <a:rPr lang="en-US" dirty="0"/>
              <a:t>This allows a namespace to generate Block IDs for new blocks without the need for coordination with the other namespaces. </a:t>
            </a:r>
          </a:p>
          <a:p>
            <a:r>
              <a:rPr lang="en-US" dirty="0"/>
              <a:t>The failure of a </a:t>
            </a:r>
            <a:r>
              <a:rPr lang="en-US" dirty="0" err="1"/>
              <a:t>Namenode</a:t>
            </a:r>
            <a:r>
              <a:rPr lang="en-US" dirty="0"/>
              <a:t> does not prevent the </a:t>
            </a:r>
            <a:r>
              <a:rPr lang="en-US" dirty="0" err="1"/>
              <a:t>datanode</a:t>
            </a:r>
            <a:r>
              <a:rPr lang="en-US" dirty="0"/>
              <a:t> from serving other </a:t>
            </a:r>
            <a:r>
              <a:rPr lang="en-US" dirty="0" err="1"/>
              <a:t>Namenodes</a:t>
            </a:r>
            <a:r>
              <a:rPr lang="en-US" dirty="0"/>
              <a:t> in the cluster.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de-DE" b="1" dirty="0"/>
              <a:t>Namespace Volume</a:t>
            </a:r>
            <a:endParaRPr lang="en-US" b="1" dirty="0"/>
          </a:p>
          <a:p>
            <a:r>
              <a:rPr lang="en-US" dirty="0"/>
              <a:t>A Namespace and its block pool together are called </a:t>
            </a:r>
            <a:r>
              <a:rPr lang="en-US" b="1" dirty="0"/>
              <a:t>Namespace Volume</a:t>
            </a:r>
            <a:r>
              <a:rPr lang="en-US" dirty="0"/>
              <a:t>. </a:t>
            </a:r>
          </a:p>
          <a:p>
            <a:r>
              <a:rPr lang="en-US" dirty="0"/>
              <a:t>It is a self-contained unit of management. </a:t>
            </a:r>
          </a:p>
          <a:p>
            <a:r>
              <a:rPr lang="en-US" dirty="0"/>
              <a:t>When a </a:t>
            </a:r>
            <a:r>
              <a:rPr lang="en-US" dirty="0" err="1"/>
              <a:t>Namenode</a:t>
            </a:r>
            <a:r>
              <a:rPr lang="en-US" dirty="0"/>
              <a:t>/namespace is deleted, the corresponding block pool at the </a:t>
            </a:r>
            <a:r>
              <a:rPr lang="en-US" dirty="0" err="1"/>
              <a:t>datanodes</a:t>
            </a:r>
            <a:r>
              <a:rPr lang="en-US" dirty="0"/>
              <a:t> is deleted. </a:t>
            </a:r>
          </a:p>
          <a:p>
            <a:r>
              <a:rPr lang="en-US" dirty="0"/>
              <a:t>Each namespace volume is upgraded as a unit, during cluster upgrade.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219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DF38-96B3-44B7-9D2C-E70F8FF8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Rack (</a:t>
            </a:r>
            <a:r>
              <a:rPr lang="de-DE" dirty="0" err="1"/>
              <a:t>Topology</a:t>
            </a:r>
            <a:r>
              <a:rPr lang="de-DE" dirty="0"/>
              <a:t>) Awareness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4175CD-1C90-4F2F-8934-13E3510A7B07}"/>
              </a:ext>
            </a:extLst>
          </p:cNvPr>
          <p:cNvSpPr/>
          <p:nvPr/>
        </p:nvSpPr>
        <p:spPr>
          <a:xfrm>
            <a:off x="467544" y="6093296"/>
            <a:ext cx="8229600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The </a:t>
            </a:r>
            <a:r>
              <a:rPr lang="de-DE" dirty="0" err="1"/>
              <a:t>administrator</a:t>
            </a:r>
            <a:r>
              <a:rPr lang="de-DE" dirty="0"/>
              <a:t> </a:t>
            </a: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topology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topology.script.file.name  </a:t>
            </a:r>
            <a:r>
              <a:rPr lang="de-DE" dirty="0" err="1"/>
              <a:t>property</a:t>
            </a:r>
            <a:r>
              <a:rPr lang="de-DE" dirty="0"/>
              <a:t> in core-site.xml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834CF0-1148-465B-8C51-146731D6D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704" y="2420888"/>
            <a:ext cx="494803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67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66CA2-543D-40D1-8D0E-23E5875F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Architecture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6F68E-E5B2-4DB2-B623-32D39F516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6"/>
          <a:stretch/>
        </p:blipFill>
        <p:spPr>
          <a:xfrm>
            <a:off x="832079" y="1757576"/>
            <a:ext cx="7479842" cy="45579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567BA8-193D-4C6B-8E93-F3A3D1F9F4C3}"/>
              </a:ext>
            </a:extLst>
          </p:cNvPr>
          <p:cNvSpPr txBox="1"/>
          <p:nvPr/>
        </p:nvSpPr>
        <p:spPr>
          <a:xfrm>
            <a:off x="251520" y="6330806"/>
            <a:ext cx="8640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hlinkClick r:id="rId3"/>
              </a:rPr>
              <a:t>https://hadoop.apache.org/docs/r2.6.0/hadoop-project-dist/hadoop-hdfs/HdfsDesign.html</a:t>
            </a:r>
            <a:r>
              <a:rPr lang="de-DE" sz="1600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0267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66F2-61D0-46DD-B5B6-F75922DC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Shared</a:t>
            </a:r>
            <a:r>
              <a:rPr lang="de-DE" dirty="0"/>
              <a:t> Folder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90796A-1FCE-45FF-BE1B-0AA173824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977" y="1844675"/>
            <a:ext cx="6732045" cy="42814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709BA8-A20A-46A4-A5EE-48C85562AFD7}"/>
              </a:ext>
            </a:extLst>
          </p:cNvPr>
          <p:cNvSpPr/>
          <p:nvPr/>
        </p:nvSpPr>
        <p:spPr>
          <a:xfrm>
            <a:off x="1475656" y="3099609"/>
            <a:ext cx="731641" cy="617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37014-5E3E-4911-A7C1-D6476A1FD5FC}"/>
              </a:ext>
            </a:extLst>
          </p:cNvPr>
          <p:cNvSpPr/>
          <p:nvPr/>
        </p:nvSpPr>
        <p:spPr>
          <a:xfrm>
            <a:off x="3682428" y="3976261"/>
            <a:ext cx="1897684" cy="316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D45C9-7FBA-4E21-B945-CF99B77433EB}"/>
              </a:ext>
            </a:extLst>
          </p:cNvPr>
          <p:cNvSpPr/>
          <p:nvPr/>
        </p:nvSpPr>
        <p:spPr>
          <a:xfrm>
            <a:off x="3563888" y="4437112"/>
            <a:ext cx="475252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Folder (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sf_name.of.shared.folder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should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appear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on Ubuntu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desktop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Double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633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AAEA-D158-43C9-8BF8-AF2D2A55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- Replication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529267F-D33F-48DA-BE2B-95448A682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10" y="1844675"/>
            <a:ext cx="6981380" cy="4281488"/>
          </a:xfrm>
        </p:spPr>
      </p:pic>
    </p:spTree>
    <p:extLst>
      <p:ext uri="{BB962C8B-B14F-4D97-AF65-F5344CB8AC3E}">
        <p14:creationId xmlns:p14="http://schemas.microsoft.com/office/powerpoint/2010/main" val="304581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D27A-FBCC-45CC-8AF1-4A1D8D2C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Shared</a:t>
            </a:r>
            <a:r>
              <a:rPr lang="de-DE" dirty="0"/>
              <a:t> Folder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F8346-116E-43E1-B683-FFE30BA6E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permanentely</a:t>
            </a:r>
            <a:r>
              <a:rPr lang="de-DE" dirty="0"/>
              <a:t>,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 in Ubuntu </a:t>
            </a:r>
            <a:r>
              <a:rPr lang="de-DE" dirty="0" err="1"/>
              <a:t>console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>
                <a:latin typeface="Consolas" panose="020B0609020204030204" pitchFamily="49" charset="0"/>
              </a:rPr>
              <a:t>sudo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usermod</a:t>
            </a:r>
            <a:r>
              <a:rPr lang="de-DE" dirty="0">
                <a:latin typeface="Consolas" panose="020B0609020204030204" pitchFamily="49" charset="0"/>
              </a:rPr>
              <a:t> –G </a:t>
            </a:r>
            <a:r>
              <a:rPr lang="de-DE" dirty="0" err="1">
                <a:latin typeface="Consolas" panose="020B0609020204030204" pitchFamily="49" charset="0"/>
              </a:rPr>
              <a:t>vboxsf</a:t>
            </a:r>
            <a:r>
              <a:rPr lang="de-DE" dirty="0">
                <a:latin typeface="Consolas" panose="020B0609020204030204" pitchFamily="49" charset="0"/>
              </a:rPr>
              <a:t> –a </a:t>
            </a:r>
            <a:r>
              <a:rPr lang="de-DE" dirty="0" err="1">
                <a:latin typeface="Consolas" panose="020B0609020204030204" pitchFamily="49" charset="0"/>
              </a:rPr>
              <a:t>htw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# </a:t>
            </a:r>
            <a:r>
              <a:rPr lang="de-DE" dirty="0" err="1">
                <a:latin typeface="Consolas" panose="020B0609020204030204" pitchFamily="49" charset="0"/>
              </a:rPr>
              <a:t>restart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the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system</a:t>
            </a:r>
            <a:r>
              <a:rPr lang="de-DE" dirty="0">
                <a:latin typeface="Consolas" panose="020B0609020204030204" pitchFamily="49" charset="0"/>
              </a:rPr>
              <a:t>!</a:t>
            </a:r>
          </a:p>
          <a:p>
            <a:pPr marL="0" indent="0">
              <a:buNone/>
            </a:pPr>
            <a:r>
              <a:rPr lang="de-DE" dirty="0" err="1">
                <a:latin typeface="Consolas" panose="020B0609020204030204" pitchFamily="49" charset="0"/>
              </a:rPr>
              <a:t>sudo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shutdown</a:t>
            </a:r>
            <a:r>
              <a:rPr lang="de-DE" dirty="0">
                <a:latin typeface="Consolas" panose="020B0609020204030204" pitchFamily="49" charset="0"/>
              </a:rPr>
              <a:t> –r </a:t>
            </a:r>
            <a:r>
              <a:rPr lang="de-DE" dirty="0" err="1">
                <a:latin typeface="Consolas" panose="020B0609020204030204" pitchFamily="49" charset="0"/>
              </a:rPr>
              <a:t>now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9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15A0-C011-4CC8-A1A3-6B5F1CDC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 Ubuntu: System 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3DD6-AB0B-430B-9D59-60E391D55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Update Ubuntu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apt-get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update </a:t>
            </a: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apt-get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-upgrade</a:t>
            </a: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apt-get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endParaRPr lang="de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apt-get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autoclean </a:t>
            </a: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apt-get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autoremove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2FC15-CABD-49D7-A50B-3744ECF0FA32}"/>
              </a:ext>
            </a:extLst>
          </p:cNvPr>
          <p:cNvSpPr txBox="1"/>
          <p:nvPr/>
        </p:nvSpPr>
        <p:spPr>
          <a:xfrm>
            <a:off x="457200" y="6126163"/>
            <a:ext cx="82296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Reference: </a:t>
            </a:r>
            <a:r>
              <a:rPr lang="de-DE" dirty="0">
                <a:hlinkClick r:id="rId2"/>
              </a:rPr>
              <a:t>https://wiki.ubuntuusers.de/apt/apt-get/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7EBEB4-DFEB-4477-8104-495D865E262E}"/>
              </a:ext>
            </a:extLst>
          </p:cNvPr>
          <p:cNvSpPr/>
          <p:nvPr/>
        </p:nvSpPr>
        <p:spPr>
          <a:xfrm>
            <a:off x="4644008" y="4221088"/>
            <a:ext cx="3816424" cy="1008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Please note: You can also use the GUI update tool to run the update process!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4E0F4B-8155-4FFF-BFA2-90E8D05CE3AA}"/>
              </a:ext>
            </a:extLst>
          </p:cNvPr>
          <p:cNvSpPr/>
          <p:nvPr/>
        </p:nvSpPr>
        <p:spPr>
          <a:xfrm>
            <a:off x="323528" y="227781"/>
            <a:ext cx="4320480" cy="1008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Optional: Never touch a running system! So don’t do that if it is not absolutely necessary!</a:t>
            </a:r>
          </a:p>
        </p:txBody>
      </p:sp>
    </p:spTree>
    <p:extLst>
      <p:ext uri="{BB962C8B-B14F-4D97-AF65-F5344CB8AC3E}">
        <p14:creationId xmlns:p14="http://schemas.microsoft.com/office/powerpoint/2010/main" val="61136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CE6C-84E9-43FE-92B5-533E37FB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Checks: Check </a:t>
            </a:r>
            <a:r>
              <a:rPr lang="de-DE" dirty="0" err="1"/>
              <a:t>java</a:t>
            </a:r>
            <a:r>
              <a:rPr lang="de-DE" dirty="0"/>
              <a:t>-Version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1DB17-3B4B-4DEA-87C7-24C4505B5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612" y="1916832"/>
            <a:ext cx="69627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3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ldergebnis für apache zoo">
            <a:extLst>
              <a:ext uri="{FF2B5EF4-FFF2-40B4-BE49-F238E27FC236}">
                <a16:creationId xmlns:a16="http://schemas.microsoft.com/office/drawing/2014/main" id="{8030CB2E-D38E-4580-B8E0-D0B1C0B2E7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32081"/>
            <a:ext cx="7272808" cy="55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0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87E3-FEF8-4D91-B413-C80421A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Checks: LAMP: Check 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www</a:t>
            </a:r>
            <a:r>
              <a:rPr lang="de-DE" dirty="0"/>
              <a:t>/ </a:t>
            </a:r>
            <a:r>
              <a:rPr lang="de-DE" dirty="0" err="1"/>
              <a:t>folder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7327-AE64-4E05-AE30-43B0701E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Jump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/</a:t>
            </a:r>
            <a:r>
              <a:rPr lang="de-DE" dirty="0" err="1"/>
              <a:t>var</a:t>
            </a:r>
            <a:r>
              <a:rPr lang="de-DE" dirty="0"/>
              <a:t>/</a:t>
            </a:r>
            <a:r>
              <a:rPr lang="de-DE" dirty="0" err="1"/>
              <a:t>www</a:t>
            </a:r>
            <a:r>
              <a:rPr lang="de-DE" dirty="0"/>
              <a:t>/ </a:t>
            </a:r>
            <a:r>
              <a:rPr lang="de-DE" dirty="0" err="1"/>
              <a:t>folder</a:t>
            </a:r>
            <a:r>
              <a:rPr lang="de-DE" dirty="0"/>
              <a:t>: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EEE22-A88B-4488-B449-502004BB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03" y="2352278"/>
            <a:ext cx="69818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4DDB16-1E33-4D98-9901-89E079C3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17" y="4293096"/>
            <a:ext cx="7000875" cy="198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1D2A14-1AB8-472A-90BA-DAA1D724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Checks: Check Apache and Firewall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505E2B-F530-47A9-94BB-3E44D7CB5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0612" y="1700808"/>
            <a:ext cx="6962775" cy="2276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A68147-475B-4ACF-9437-34C6D5B18F4D}"/>
              </a:ext>
            </a:extLst>
          </p:cNvPr>
          <p:cNvSpPr/>
          <p:nvPr/>
        </p:nvSpPr>
        <p:spPr>
          <a:xfrm>
            <a:off x="3779912" y="3501008"/>
            <a:ext cx="41148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 80 and 443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open (TCP)</a:t>
            </a:r>
          </a:p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Also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ufw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36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2C3F-A11B-4A5F-BC94-0046D3A9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Checks: Default Ubuntu 18.04 Apache web </a:t>
            </a:r>
            <a:r>
              <a:rPr lang="de-DE" dirty="0" err="1"/>
              <a:t>page</a:t>
            </a:r>
            <a:r>
              <a:rPr lang="de-DE" dirty="0"/>
              <a:t>: Guest-</a:t>
            </a:r>
            <a:r>
              <a:rPr lang="de-DE" dirty="0" err="1"/>
              <a:t>Machine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BBA3CE-21FC-4673-B63C-F55578939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092" y="1844675"/>
            <a:ext cx="6889815" cy="42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20C6-6A9D-4F86-913F-257772CD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Checks: Default Ubuntu 18.04 Apache web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outside: Host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B6147A-0497-4D47-A954-533293274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295" y="1844675"/>
            <a:ext cx="6825409" cy="42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31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2A14-1AB8-472A-90BA-DAA1D724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Checks: Check MySQL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68147-475B-4ACF-9437-34C6D5B18F4D}"/>
              </a:ext>
            </a:extLst>
          </p:cNvPr>
          <p:cNvSpPr/>
          <p:nvPr/>
        </p:nvSpPr>
        <p:spPr>
          <a:xfrm>
            <a:off x="4788024" y="224440"/>
            <a:ext cx="4114800" cy="8640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MySQL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database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required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learn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SQL and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HIVE (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storage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E0DD579-2F48-46DB-BB6F-932650032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Login </a:t>
            </a:r>
            <a:r>
              <a:rPr lang="de-DE" dirty="0" err="1"/>
              <a:t>into</a:t>
            </a:r>
            <a:r>
              <a:rPr lang="de-DE" dirty="0"/>
              <a:t> MySQL: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Credentials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User: root</a:t>
            </a:r>
          </a:p>
          <a:p>
            <a:pPr marL="0" indent="0">
              <a:buNone/>
            </a:pPr>
            <a:r>
              <a:rPr lang="de-DE" dirty="0"/>
              <a:t>PW: </a:t>
            </a:r>
            <a:r>
              <a:rPr lang="de-DE" dirty="0" err="1"/>
              <a:t>password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mysql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–u root -p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183CF4-8EB4-4CDD-BC8D-4B9E0FD25672}"/>
              </a:ext>
            </a:extLst>
          </p:cNvPr>
          <p:cNvSpPr/>
          <p:nvPr/>
        </p:nvSpPr>
        <p:spPr>
          <a:xfrm>
            <a:off x="323528" y="296448"/>
            <a:ext cx="2664296" cy="7200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phpMyAdmin alternatively!</a:t>
            </a:r>
          </a:p>
        </p:txBody>
      </p:sp>
    </p:spTree>
    <p:extLst>
      <p:ext uri="{BB962C8B-B14F-4D97-AF65-F5344CB8AC3E}">
        <p14:creationId xmlns:p14="http://schemas.microsoft.com/office/powerpoint/2010/main" val="1694955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B05D-7E1C-4FD8-A51D-51A68A33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and check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5B9A0-5640-4670-B79A-263D0EB2D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Session / </a:t>
            </a:r>
            <a:r>
              <a:rPr lang="de-DE" dirty="0" err="1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8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2E5AFD-BE32-476D-AD0D-3F083BBC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 System Setup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51A851-682E-4632-9A07-E83F27A9B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Checklist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Try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do </a:t>
            </a:r>
            <a:r>
              <a:rPr lang="de-DE" dirty="0" err="1">
                <a:solidFill>
                  <a:srgbClr val="FF0000"/>
                </a:solidFill>
              </a:rPr>
              <a:t>as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much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following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steps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console</a:t>
            </a:r>
            <a:r>
              <a:rPr lang="de-DE" dirty="0">
                <a:solidFill>
                  <a:srgbClr val="FF0000"/>
                </a:solidFill>
              </a:rPr>
              <a:t>!</a:t>
            </a:r>
          </a:p>
          <a:p>
            <a:r>
              <a:rPr lang="de-DE" dirty="0" err="1"/>
              <a:t>Please</a:t>
            </a:r>
            <a:r>
              <a:rPr lang="de-DE" dirty="0"/>
              <a:t> check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</a:p>
          <a:p>
            <a:r>
              <a:rPr lang="de-DE" dirty="0"/>
              <a:t>(Restart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)</a:t>
            </a:r>
          </a:p>
          <a:p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/>
              <a:t>Check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!</a:t>
            </a:r>
          </a:p>
          <a:p>
            <a:r>
              <a:rPr lang="de-DE" dirty="0"/>
              <a:t>Webserver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reachable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and outside!</a:t>
            </a:r>
          </a:p>
          <a:p>
            <a:r>
              <a:rPr lang="de-DE" dirty="0"/>
              <a:t>Update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/>
              <a:t>Find out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personal </a:t>
            </a:r>
            <a:r>
              <a:rPr lang="de-DE" dirty="0" err="1"/>
              <a:t>folder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(cd ~)</a:t>
            </a:r>
          </a:p>
          <a:p>
            <a:r>
              <a:rPr lang="de-DE" dirty="0"/>
              <a:t>Check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unix-shell-commands</a:t>
            </a:r>
            <a:endParaRPr lang="de-DE" dirty="0"/>
          </a:p>
          <a:p>
            <a:r>
              <a:rPr lang="de-DE" dirty="0"/>
              <a:t>…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BBBE0-C5EF-4BE9-914E-447D161215FF}"/>
              </a:ext>
            </a:extLst>
          </p:cNvPr>
          <p:cNvSpPr/>
          <p:nvPr/>
        </p:nvSpPr>
        <p:spPr>
          <a:xfrm>
            <a:off x="5148064" y="5445224"/>
            <a:ext cx="3816424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 will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assist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of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problems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826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36364-C58F-426C-A400-C2FA077B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Virtual </a:t>
            </a:r>
            <a:r>
              <a:rPr lang="de-DE" dirty="0" err="1"/>
              <a:t>Machine</a:t>
            </a:r>
            <a:r>
              <a:rPr lang="de-DE" dirty="0"/>
              <a:t> Down: Use Save State!!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46902B0-7016-48F1-8B31-E4D890554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680" y="1844675"/>
            <a:ext cx="6228639" cy="4281488"/>
          </a:xfrm>
        </p:spPr>
      </p:pic>
    </p:spTree>
    <p:extLst>
      <p:ext uri="{BB962C8B-B14F-4D97-AF65-F5344CB8AC3E}">
        <p14:creationId xmlns:p14="http://schemas.microsoft.com/office/powerpoint/2010/main" val="3414720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9649E8-9DBF-4FB8-B5EC-D37D4B29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 –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mode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D0DF7-02FE-41B1-9F41-237E4545A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5361-9BAB-4ECF-B287-A4AD7C6F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 </a:t>
            </a:r>
            <a:r>
              <a:rPr lang="de-DE" dirty="0" err="1"/>
              <a:t>hadoop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0513-72B7-4883-A03E-DD5FB7E3C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Ubuntu </a:t>
            </a:r>
            <a:r>
              <a:rPr lang="de-DE" dirty="0" err="1"/>
              <a:t>Console</a:t>
            </a: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run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folder 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/bin/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cd 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/bin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check if everything works fine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version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D3953-8D69-47B9-A78D-622A127DCDE2}"/>
              </a:ext>
            </a:extLst>
          </p:cNvPr>
          <p:cNvSpPr/>
          <p:nvPr/>
        </p:nvSpPr>
        <p:spPr>
          <a:xfrm>
            <a:off x="3347864" y="5157192"/>
            <a:ext cx="5328592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2nd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(./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validates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Java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available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Hadoop!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09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Apache Hadoop? – Apache Hadoop </a:t>
            </a:r>
            <a:r>
              <a:rPr lang="de-DE" dirty="0" err="1"/>
              <a:t>Fundamentals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Imagine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495473"/>
              </p:ext>
            </p:extLst>
          </p:nvPr>
        </p:nvGraphicFramePr>
        <p:xfrm>
          <a:off x="457200" y="3058393"/>
          <a:ext cx="82296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Desktop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Desktop PC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Desktop</a:t>
                      </a:r>
                      <a:r>
                        <a:rPr lang="de-DE" baseline="0" dirty="0"/>
                        <a:t> PC?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Scale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up</a:t>
                      </a:r>
                      <a:r>
                        <a:rPr lang="de-DE" dirty="0"/>
                        <a:t>! Workstation? Multicore-Systems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Hadoop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related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eco</a:t>
                      </a:r>
                      <a:r>
                        <a:rPr lang="de-DE" baseline="0" dirty="0"/>
                        <a:t>-systems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591">
                <a:tc>
                  <a:txBody>
                    <a:bodyPr/>
                    <a:lstStyle/>
                    <a:p>
                      <a:r>
                        <a:rPr lang="de-DE" dirty="0"/>
                        <a:t>100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Hadoop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related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eco</a:t>
                      </a:r>
                      <a:r>
                        <a:rPr lang="de-DE" baseline="0" dirty="0"/>
                        <a:t>-systems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 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Hadoop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and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related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eco</a:t>
                      </a:r>
                      <a:r>
                        <a:rPr lang="de-DE" baseline="0" dirty="0"/>
                        <a:t>-systems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55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0F16-BE78-440D-8955-E75A6CBE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Hadoop and Check Version!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B6EC31-B902-4F2D-92E7-E7AD9011A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844824"/>
            <a:ext cx="8116206" cy="4536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1852C3-710F-4C86-8CC9-ACA8148ADC3C}"/>
              </a:ext>
            </a:extLst>
          </p:cNvPr>
          <p:cNvSpPr/>
          <p:nvPr/>
        </p:nvSpPr>
        <p:spPr>
          <a:xfrm>
            <a:off x="4863800" y="2163920"/>
            <a:ext cx="367240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tells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-file: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 command was run using 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/share/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/common/hadoop-common-2.9.2.jar</a:t>
            </a:r>
          </a:p>
        </p:txBody>
      </p:sp>
    </p:spTree>
    <p:extLst>
      <p:ext uri="{BB962C8B-B14F-4D97-AF65-F5344CB8AC3E}">
        <p14:creationId xmlns:p14="http://schemas.microsoft.com/office/powerpoint/2010/main" val="271086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336A93-54E9-40C6-AB5C-5645BDD88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Hadoop Jobs (Single Mode)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209B5DB-4842-4AF4-95ED-1E4AB4C44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70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D7F32C-19AF-4604-BE15-F10A2DD9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788164-D3D0-4A14-8D6F-FCAD44561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de-DE" sz="20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rgbClr val="FF0000"/>
                </a:solidFill>
              </a:rPr>
              <a:t>Hadoop on </a:t>
            </a:r>
            <a:r>
              <a:rPr lang="de-DE" sz="2000" dirty="0" err="1">
                <a:solidFill>
                  <a:srgbClr val="FF0000"/>
                </a:solidFill>
              </a:rPr>
              <a:t>your</a:t>
            </a:r>
            <a:r>
              <a:rPr lang="de-DE" sz="2000" dirty="0">
                <a:solidFill>
                  <a:srgbClr val="FF0000"/>
                </a:solidFill>
              </a:rPr>
              <a:t> Virtual </a:t>
            </a:r>
            <a:r>
              <a:rPr lang="de-DE" sz="2000" dirty="0" err="1">
                <a:solidFill>
                  <a:srgbClr val="FF0000"/>
                </a:solidFill>
              </a:rPr>
              <a:t>Machine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is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already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set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Pseudo-</a:t>
            </a:r>
            <a:r>
              <a:rPr lang="de-DE" sz="2000" dirty="0" err="1">
                <a:solidFill>
                  <a:srgbClr val="FF0000"/>
                </a:solidFill>
              </a:rPr>
              <a:t>distributed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mode</a:t>
            </a:r>
            <a:r>
              <a:rPr lang="de-DE" sz="2000" dirty="0">
                <a:solidFill>
                  <a:srgbClr val="FF0000"/>
                </a:solidFill>
              </a:rPr>
              <a:t>! </a:t>
            </a:r>
            <a:r>
              <a:rPr lang="de-DE" sz="2000" dirty="0" err="1">
                <a:solidFill>
                  <a:srgbClr val="FF0000"/>
                </a:solidFill>
              </a:rPr>
              <a:t>If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you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want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to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run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the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following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example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without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your</a:t>
            </a:r>
            <a:r>
              <a:rPr lang="de-DE" sz="2000" dirty="0">
                <a:solidFill>
                  <a:srgbClr val="FF0000"/>
                </a:solidFill>
              </a:rPr>
              <a:t> HDFS, </a:t>
            </a:r>
            <a:r>
              <a:rPr lang="de-DE" sz="2000" dirty="0" err="1">
                <a:solidFill>
                  <a:srgbClr val="FF0000"/>
                </a:solidFill>
              </a:rPr>
              <a:t>download</a:t>
            </a:r>
            <a:r>
              <a:rPr lang="de-DE" sz="2000" dirty="0">
                <a:solidFill>
                  <a:srgbClr val="FF0000"/>
                </a:solidFill>
              </a:rPr>
              <a:t> and </a:t>
            </a:r>
            <a:r>
              <a:rPr lang="de-DE" sz="2000" dirty="0" err="1">
                <a:solidFill>
                  <a:srgbClr val="FF0000"/>
                </a:solidFill>
              </a:rPr>
              <a:t>install</a:t>
            </a:r>
            <a:r>
              <a:rPr lang="de-DE" sz="2000" dirty="0">
                <a:solidFill>
                  <a:srgbClr val="FF0000"/>
                </a:solidFill>
              </a:rPr>
              <a:t> Hadoop in </a:t>
            </a:r>
            <a:r>
              <a:rPr lang="de-DE" sz="2000" dirty="0" err="1">
                <a:solidFill>
                  <a:srgbClr val="FF0000"/>
                </a:solidFill>
              </a:rPr>
              <a:t>another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folder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or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use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FF0000"/>
                </a:solidFill>
              </a:rPr>
              <a:t>parameter</a:t>
            </a:r>
            <a:r>
              <a:rPr lang="de-DE" sz="2000" dirty="0">
                <a:solidFill>
                  <a:srgbClr val="FF0000"/>
                </a:solidFill>
              </a:rPr>
              <a:t> -</a:t>
            </a:r>
            <a:r>
              <a:rPr lang="de-DE" sz="2000" dirty="0" err="1">
                <a:solidFill>
                  <a:srgbClr val="FF0000"/>
                </a:solidFill>
              </a:rPr>
              <a:t>fs</a:t>
            </a:r>
            <a:r>
              <a:rPr lang="de-DE" sz="2000" dirty="0">
                <a:solidFill>
                  <a:srgbClr val="FF0000"/>
                </a:solidFill>
              </a:rPr>
              <a:t>!</a:t>
            </a:r>
          </a:p>
          <a:p>
            <a:pPr marL="0" indent="0" algn="ctr">
              <a:buNone/>
            </a:pPr>
            <a:endParaRPr lang="de-DE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99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55FF-D760-4496-BEE9-9BE34F7B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Hadoop-Job: </a:t>
            </a:r>
            <a:r>
              <a:rPr lang="de-DE" dirty="0" err="1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5684-3773-4EBD-818A-4779B488F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,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jar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/share/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mapreduce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/hadoop-mapreduce-examples-2.9.2.jar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examples</a:t>
            </a: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wordcount: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jar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/share/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mapreduce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/hadoop-mapreduce-examples-2.8.5.jar wordcount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wordmean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wordmedian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wordstandarddeviation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Sudoku: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38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AE5C-D839-4DFA-BE0F-AFD7B751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Hadoop-Job: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Examples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92EEA3-F95C-41A5-A6C7-70C8C588C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651" y="2060848"/>
            <a:ext cx="7900697" cy="42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34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E561E-95D4-4A2B-870D-0A925CD4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Hadoops</a:t>
            </a:r>
            <a:r>
              <a:rPr lang="de-DE" dirty="0"/>
              <a:t> </a:t>
            </a:r>
            <a:r>
              <a:rPr lang="de-DE" dirty="0" err="1"/>
              <a:t>core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: MAP REDUCE: Wordcount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D900-CAD9-45BA-9B76-A26BBED9B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0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F34A8-5DDE-420E-A7C2-344409FB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MapReduce</a:t>
            </a:r>
            <a:r>
              <a:rPr lang="de-DE" dirty="0"/>
              <a:t> Word Count </a:t>
            </a:r>
            <a:r>
              <a:rPr lang="de-DE" dirty="0" err="1"/>
              <a:t>Process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2150389-6555-47EE-B706-0B0FF41EA4AD}"/>
              </a:ext>
            </a:extLst>
          </p:cNvPr>
          <p:cNvGrpSpPr/>
          <p:nvPr/>
        </p:nvGrpSpPr>
        <p:grpSpPr>
          <a:xfrm>
            <a:off x="159535" y="1628800"/>
            <a:ext cx="8732945" cy="4320480"/>
            <a:chOff x="159535" y="1988840"/>
            <a:chExt cx="8732945" cy="43204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0858CE-C421-44C6-A170-35CAF07D99F3}"/>
                </a:ext>
              </a:extLst>
            </p:cNvPr>
            <p:cNvSpPr/>
            <p:nvPr/>
          </p:nvSpPr>
          <p:spPr>
            <a:xfrm>
              <a:off x="159535" y="3798877"/>
              <a:ext cx="1244114" cy="135831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cat</a:t>
              </a:r>
              <a:r>
                <a:rPr lang="de-DE" dirty="0"/>
                <a:t>, </a:t>
              </a:r>
              <a:r>
                <a:rPr lang="de-DE" dirty="0" err="1"/>
                <a:t>sat</a:t>
              </a:r>
              <a:r>
                <a:rPr lang="de-DE" dirty="0"/>
                <a:t>, </a:t>
              </a:r>
              <a:r>
                <a:rPr lang="de-DE" dirty="0" err="1"/>
                <a:t>mat</a:t>
              </a:r>
              <a:r>
                <a:rPr lang="de-DE" dirty="0"/>
                <a:t>, </a:t>
              </a:r>
              <a:r>
                <a:rPr lang="de-DE" dirty="0" err="1"/>
                <a:t>dog</a:t>
              </a:r>
              <a:r>
                <a:rPr lang="de-DE" dirty="0"/>
                <a:t>, </a:t>
              </a:r>
              <a:r>
                <a:rPr lang="de-DE" dirty="0" err="1"/>
                <a:t>lay</a:t>
              </a:r>
              <a:r>
                <a:rPr lang="de-DE" dirty="0"/>
                <a:t>, </a:t>
              </a:r>
              <a:r>
                <a:rPr lang="de-DE" dirty="0" err="1"/>
                <a:t>mat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E16256-E3BA-445F-8316-6A2B121D6BFE}"/>
                </a:ext>
              </a:extLst>
            </p:cNvPr>
            <p:cNvSpPr/>
            <p:nvPr/>
          </p:nvSpPr>
          <p:spPr>
            <a:xfrm>
              <a:off x="1819021" y="3029610"/>
              <a:ext cx="1139065" cy="5760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mat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42FF31-C4BC-4EF4-B791-2D2521B38BFF}"/>
                </a:ext>
              </a:extLst>
            </p:cNvPr>
            <p:cNvSpPr/>
            <p:nvPr/>
          </p:nvSpPr>
          <p:spPr>
            <a:xfrm>
              <a:off x="3405632" y="2852936"/>
              <a:ext cx="95034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1</a:t>
              </a:r>
            </a:p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76B4C0-218E-4B66-8154-F0ECFE10ECBB}"/>
                </a:ext>
              </a:extLst>
            </p:cNvPr>
            <p:cNvSpPr/>
            <p:nvPr/>
          </p:nvSpPr>
          <p:spPr>
            <a:xfrm>
              <a:off x="1819021" y="4195122"/>
              <a:ext cx="1139065" cy="5760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dog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697C81-98C7-4B94-B9B0-9C5351C916EC}"/>
                </a:ext>
              </a:extLst>
            </p:cNvPr>
            <p:cNvSpPr/>
            <p:nvPr/>
          </p:nvSpPr>
          <p:spPr>
            <a:xfrm>
              <a:off x="1819021" y="5549890"/>
              <a:ext cx="1139065" cy="5760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lay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mat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DF1FC6-7725-4FB5-AAFB-2596DED6D803}"/>
                </a:ext>
              </a:extLst>
            </p:cNvPr>
            <p:cNvSpPr/>
            <p:nvPr/>
          </p:nvSpPr>
          <p:spPr>
            <a:xfrm>
              <a:off x="3403198" y="4021393"/>
              <a:ext cx="95034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1</a:t>
              </a:r>
            </a:p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dog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1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91FD80-DF59-4929-B249-F8A5159AF3A3}"/>
                </a:ext>
              </a:extLst>
            </p:cNvPr>
            <p:cNvSpPr/>
            <p:nvPr/>
          </p:nvSpPr>
          <p:spPr>
            <a:xfrm>
              <a:off x="3403198" y="5373216"/>
              <a:ext cx="95034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lay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1</a:t>
              </a:r>
            </a:p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1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3EF829-0DE2-4543-A7A1-4677ADAC163B}"/>
                </a:ext>
              </a:extLst>
            </p:cNvPr>
            <p:cNvSpPr/>
            <p:nvPr/>
          </p:nvSpPr>
          <p:spPr>
            <a:xfrm>
              <a:off x="4768046" y="3212976"/>
              <a:ext cx="1244113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(1)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22FAAC-05D4-4E1C-9CD0-AC61C0E2712A}"/>
                </a:ext>
              </a:extLst>
            </p:cNvPr>
            <p:cNvSpPr/>
            <p:nvPr/>
          </p:nvSpPr>
          <p:spPr>
            <a:xfrm>
              <a:off x="4768046" y="4005064"/>
              <a:ext cx="1244113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(1)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328BF5-294B-40F5-B706-1808008A281A}"/>
                </a:ext>
              </a:extLst>
            </p:cNvPr>
            <p:cNvSpPr/>
            <p:nvPr/>
          </p:nvSpPr>
          <p:spPr>
            <a:xfrm>
              <a:off x="4768046" y="4797152"/>
              <a:ext cx="1244113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68A2D8-3453-4774-9DC7-622F329E5C2B}"/>
                </a:ext>
              </a:extLst>
            </p:cNvPr>
            <p:cNvSpPr/>
            <p:nvPr/>
          </p:nvSpPr>
          <p:spPr>
            <a:xfrm>
              <a:off x="4768046" y="5517232"/>
              <a:ext cx="1244113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(1,1)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906FFB-EFC9-4992-BFD1-020D2D2B4772}"/>
                </a:ext>
              </a:extLst>
            </p:cNvPr>
            <p:cNvSpPr/>
            <p:nvPr/>
          </p:nvSpPr>
          <p:spPr>
            <a:xfrm>
              <a:off x="6352222" y="3212976"/>
              <a:ext cx="1244113" cy="5760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1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716423-9214-415E-80EB-2F2D81F2EBD9}"/>
                </a:ext>
              </a:extLst>
            </p:cNvPr>
            <p:cNvSpPr/>
            <p:nvPr/>
          </p:nvSpPr>
          <p:spPr>
            <a:xfrm>
              <a:off x="6352222" y="4037722"/>
              <a:ext cx="1244113" cy="5760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dog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1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D39364-97A4-40D8-B063-FE2878D7204A}"/>
                </a:ext>
              </a:extLst>
            </p:cNvPr>
            <p:cNvSpPr/>
            <p:nvPr/>
          </p:nvSpPr>
          <p:spPr>
            <a:xfrm>
              <a:off x="6352222" y="4836502"/>
              <a:ext cx="1244113" cy="5760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E51A0DF-4C8E-4226-8B5A-1A0711E8B9AE}"/>
                </a:ext>
              </a:extLst>
            </p:cNvPr>
            <p:cNvSpPr/>
            <p:nvPr/>
          </p:nvSpPr>
          <p:spPr>
            <a:xfrm>
              <a:off x="6352222" y="5540253"/>
              <a:ext cx="1244113" cy="5760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mat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2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2CF1AD2-1592-4DD2-8E84-49A930AD0740}"/>
                </a:ext>
              </a:extLst>
            </p:cNvPr>
            <p:cNvSpPr/>
            <p:nvPr/>
          </p:nvSpPr>
          <p:spPr>
            <a:xfrm>
              <a:off x="7936398" y="3789040"/>
              <a:ext cx="950344" cy="14401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cat</a:t>
              </a:r>
              <a:r>
                <a:rPr lang="de-DE" dirty="0"/>
                <a:t>, 1</a:t>
              </a:r>
            </a:p>
            <a:p>
              <a:pPr algn="ctr"/>
              <a:r>
                <a:rPr lang="de-DE" dirty="0" err="1"/>
                <a:t>dog</a:t>
              </a:r>
              <a:r>
                <a:rPr lang="de-DE" dirty="0"/>
                <a:t>, 1</a:t>
              </a:r>
            </a:p>
            <a:p>
              <a:pPr algn="ctr"/>
              <a:r>
                <a:rPr lang="de-DE" dirty="0"/>
                <a:t>…</a:t>
              </a:r>
            </a:p>
            <a:p>
              <a:pPr algn="ctr"/>
              <a:r>
                <a:rPr lang="de-DE" dirty="0" err="1"/>
                <a:t>mat</a:t>
              </a:r>
              <a:r>
                <a:rPr lang="de-DE" dirty="0"/>
                <a:t>, 2</a:t>
              </a:r>
            </a:p>
            <a:p>
              <a:pPr algn="ctr"/>
              <a:r>
                <a:rPr lang="de-DE" dirty="0"/>
                <a:t>…</a:t>
              </a:r>
              <a:endParaRPr lang="en-US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129FAA-13D9-416A-AE0E-1210CDA4772D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1403649" y="3317642"/>
              <a:ext cx="415372" cy="1160393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628EAD-9521-44EE-B234-F7B5734E4DE4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>
              <a:off x="1403649" y="4478035"/>
              <a:ext cx="415372" cy="5119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26EF-E47A-445B-9413-63D4D030FA2B}"/>
                </a:ext>
              </a:extLst>
            </p:cNvPr>
            <p:cNvCxnSpPr>
              <a:cxnSpLocks/>
              <a:stCxn id="12" idx="3"/>
              <a:endCxn id="18" idx="1"/>
            </p:cNvCxnSpPr>
            <p:nvPr/>
          </p:nvCxnSpPr>
          <p:spPr>
            <a:xfrm>
              <a:off x="1403649" y="4478035"/>
              <a:ext cx="415372" cy="1359887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55344-501E-4B1F-BC88-35C7435E55B0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2958086" y="3317642"/>
              <a:ext cx="447546" cy="334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454A53A-9074-4894-801F-66303B0F28F7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958086" y="4483154"/>
              <a:ext cx="445112" cy="6291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CE59AEC-7571-4B1A-89D5-D299B3A0E2BB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2958086" y="5837922"/>
              <a:ext cx="445112" cy="334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31EE5F9-CDD3-400E-B7A1-0574C49B23C4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4355976" y="3320988"/>
              <a:ext cx="412070" cy="18002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2885443-1BC2-4CA7-9A80-8FF120CAEBE1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 flipV="1">
              <a:off x="4353542" y="3501008"/>
              <a:ext cx="414504" cy="234026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EA8130-AD8D-4FF9-957A-0B770FF03476}"/>
                </a:ext>
              </a:extLst>
            </p:cNvPr>
            <p:cNvCxnSpPr>
              <a:cxnSpLocks/>
              <a:stCxn id="19" idx="3"/>
              <a:endCxn id="22" idx="1"/>
            </p:cNvCxnSpPr>
            <p:nvPr/>
          </p:nvCxnSpPr>
          <p:spPr>
            <a:xfrm flipV="1">
              <a:off x="4353542" y="4293096"/>
              <a:ext cx="414504" cy="196349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ECF96DD-98D8-44FE-AFED-53CD13CB3BB9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 flipV="1">
              <a:off x="4353542" y="4293096"/>
              <a:ext cx="414504" cy="1548172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FD11C2C-9E71-4473-8D4F-A7C1F719E8E1}"/>
                </a:ext>
              </a:extLst>
            </p:cNvPr>
            <p:cNvCxnSpPr>
              <a:cxnSpLocks/>
              <a:stCxn id="14" idx="3"/>
              <a:endCxn id="23" idx="1"/>
            </p:cNvCxnSpPr>
            <p:nvPr/>
          </p:nvCxnSpPr>
          <p:spPr>
            <a:xfrm>
              <a:off x="4355976" y="3320988"/>
              <a:ext cx="412070" cy="176419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48C46A9-4026-42DB-92C3-B1EE39B659CA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 flipV="1">
              <a:off x="4353542" y="5085184"/>
              <a:ext cx="414504" cy="756084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40BF2D-AD16-4E67-8A4B-FC7C6485EF36}"/>
                </a:ext>
              </a:extLst>
            </p:cNvPr>
            <p:cNvCxnSpPr>
              <a:cxnSpLocks/>
              <a:stCxn id="14" idx="3"/>
              <a:endCxn id="24" idx="1"/>
            </p:cNvCxnSpPr>
            <p:nvPr/>
          </p:nvCxnSpPr>
          <p:spPr>
            <a:xfrm>
              <a:off x="4355976" y="3320988"/>
              <a:ext cx="412070" cy="248427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E5E204E-C423-45D4-859E-0C596F99A6E7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4353542" y="4489445"/>
              <a:ext cx="414504" cy="1315819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7C0A92-1F68-469A-A557-B92D059E93B5}"/>
                </a:ext>
              </a:extLst>
            </p:cNvPr>
            <p:cNvCxnSpPr>
              <a:cxnSpLocks/>
              <a:stCxn id="21" idx="3"/>
              <a:endCxn id="25" idx="1"/>
            </p:cNvCxnSpPr>
            <p:nvPr/>
          </p:nvCxnSpPr>
          <p:spPr>
            <a:xfrm>
              <a:off x="6012159" y="3501008"/>
              <a:ext cx="340063" cy="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8D312DE-21AC-4604-80F5-DA2C548E010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012159" y="4293096"/>
              <a:ext cx="340064" cy="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7D71031-CED5-4164-AFDD-3DB40939B243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60" y="5085184"/>
              <a:ext cx="340064" cy="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635C057-6EEF-4927-B333-175506154571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60" y="5805264"/>
              <a:ext cx="340064" cy="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7F43847-0F1B-4FA8-8043-D94DD935D795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596335" y="3496816"/>
              <a:ext cx="340063" cy="1012304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9B600B4-8713-4780-AEA4-A2ED0B90ABD5}"/>
                </a:ext>
              </a:extLst>
            </p:cNvPr>
            <p:cNvCxnSpPr>
              <a:cxnSpLocks/>
              <a:stCxn id="26" idx="3"/>
              <a:endCxn id="29" idx="1"/>
            </p:cNvCxnSpPr>
            <p:nvPr/>
          </p:nvCxnSpPr>
          <p:spPr>
            <a:xfrm>
              <a:off x="7596335" y="4325754"/>
              <a:ext cx="340063" cy="18336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0F385DF-F9F5-4267-9B76-192C07B9D72C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 flipV="1">
              <a:off x="7596335" y="4509120"/>
              <a:ext cx="340063" cy="615414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3DC1C61-4AE3-41CD-9186-D271BDFFB75A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V="1">
              <a:off x="7596335" y="4509120"/>
              <a:ext cx="340063" cy="1319165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6B312B5-3C7F-4B08-BF08-C9D35DF2A1DC}"/>
                </a:ext>
              </a:extLst>
            </p:cNvPr>
            <p:cNvSpPr txBox="1"/>
            <p:nvPr/>
          </p:nvSpPr>
          <p:spPr>
            <a:xfrm>
              <a:off x="323528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Input</a:t>
              </a:r>
              <a:endParaRPr lang="en-US" sz="20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AB4175D-DBA8-4B77-B968-9062D7976E51}"/>
                </a:ext>
              </a:extLst>
            </p:cNvPr>
            <p:cNvSpPr txBox="1"/>
            <p:nvPr/>
          </p:nvSpPr>
          <p:spPr>
            <a:xfrm>
              <a:off x="1815718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Splitting</a:t>
              </a:r>
              <a:endParaRPr lang="en-US" sz="20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CDAC020-81BD-428D-8A29-2D07D9C1BCFC}"/>
                </a:ext>
              </a:extLst>
            </p:cNvPr>
            <p:cNvSpPr txBox="1"/>
            <p:nvPr/>
          </p:nvSpPr>
          <p:spPr>
            <a:xfrm>
              <a:off x="3275856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Mapping</a:t>
              </a:r>
              <a:endParaRPr lang="en-US" sz="2000" b="1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AAADD5F-067E-45CA-8210-619AEBAD2834}"/>
                </a:ext>
              </a:extLst>
            </p:cNvPr>
            <p:cNvSpPr txBox="1"/>
            <p:nvPr/>
          </p:nvSpPr>
          <p:spPr>
            <a:xfrm>
              <a:off x="4768046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/>
                <a:t>Shuffling</a:t>
              </a:r>
              <a:endParaRPr lang="en-US" sz="2000" b="1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922CD5F-629C-4571-86EB-03269661F7E8}"/>
                </a:ext>
              </a:extLst>
            </p:cNvPr>
            <p:cNvSpPr txBox="1"/>
            <p:nvPr/>
          </p:nvSpPr>
          <p:spPr>
            <a:xfrm>
              <a:off x="6372200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/>
                <a:t>Reducing</a:t>
              </a:r>
              <a:endParaRPr lang="en-US" sz="2000" b="1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F93DEB-5686-4BCA-A856-832B86B5CD7B}"/>
                </a:ext>
              </a:extLst>
            </p:cNvPr>
            <p:cNvSpPr txBox="1"/>
            <p:nvPr/>
          </p:nvSpPr>
          <p:spPr>
            <a:xfrm>
              <a:off x="7648366" y="1988840"/>
              <a:ext cx="12441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Final </a:t>
              </a:r>
              <a:r>
                <a:rPr lang="de-DE" sz="2000" b="1" dirty="0" err="1"/>
                <a:t>Result</a:t>
              </a:r>
              <a:endParaRPr lang="en-US" sz="2000" b="1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BA35B93-4CC4-4271-B944-310A3A61559E}"/>
              </a:ext>
            </a:extLst>
          </p:cNvPr>
          <p:cNvSpPr/>
          <p:nvPr/>
        </p:nvSpPr>
        <p:spPr>
          <a:xfrm>
            <a:off x="6372200" y="5877272"/>
            <a:ext cx="1244113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 47">
            <a:extLst>
              <a:ext uri="{FF2B5EF4-FFF2-40B4-BE49-F238E27FC236}">
                <a16:creationId xmlns:a16="http://schemas.microsoft.com/office/drawing/2014/main" id="{694F8AD3-AF54-47F5-A2BA-761596788F3B}"/>
              </a:ext>
            </a:extLst>
          </p:cNvPr>
          <p:cNvSpPr/>
          <p:nvPr/>
        </p:nvSpPr>
        <p:spPr>
          <a:xfrm>
            <a:off x="5292080" y="188640"/>
            <a:ext cx="3672408" cy="841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Demonstration: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Hadoop-System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270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F34A8-5DDE-420E-A7C2-344409FB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MapReduce</a:t>
            </a:r>
            <a:r>
              <a:rPr lang="de-DE" dirty="0"/>
              <a:t> Word Count </a:t>
            </a:r>
            <a:r>
              <a:rPr lang="de-DE" dirty="0" err="1"/>
              <a:t>Process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2150389-6555-47EE-B706-0B0FF41EA4AD}"/>
              </a:ext>
            </a:extLst>
          </p:cNvPr>
          <p:cNvGrpSpPr/>
          <p:nvPr/>
        </p:nvGrpSpPr>
        <p:grpSpPr>
          <a:xfrm>
            <a:off x="159535" y="1988840"/>
            <a:ext cx="8732945" cy="4320480"/>
            <a:chOff x="159535" y="1988840"/>
            <a:chExt cx="8732945" cy="43204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0858CE-C421-44C6-A170-35CAF07D99F3}"/>
                </a:ext>
              </a:extLst>
            </p:cNvPr>
            <p:cNvSpPr/>
            <p:nvPr/>
          </p:nvSpPr>
          <p:spPr>
            <a:xfrm>
              <a:off x="159535" y="3798877"/>
              <a:ext cx="1244114" cy="135831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Deer</a:t>
              </a:r>
              <a:r>
                <a:rPr lang="de-DE" dirty="0"/>
                <a:t> Bear River Car Car River </a:t>
              </a:r>
              <a:r>
                <a:rPr lang="de-DE" dirty="0" err="1"/>
                <a:t>Deer</a:t>
              </a:r>
              <a:r>
                <a:rPr lang="de-DE" dirty="0"/>
                <a:t> Car Bear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E16256-E3BA-445F-8316-6A2B121D6BFE}"/>
                </a:ext>
              </a:extLst>
            </p:cNvPr>
            <p:cNvSpPr/>
            <p:nvPr/>
          </p:nvSpPr>
          <p:spPr>
            <a:xfrm>
              <a:off x="1819021" y="3029610"/>
              <a:ext cx="1139065" cy="5760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Deer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Bear River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42FF31-C4BC-4EF4-B791-2D2521B38BFF}"/>
                </a:ext>
              </a:extLst>
            </p:cNvPr>
            <p:cNvSpPr/>
            <p:nvPr/>
          </p:nvSpPr>
          <p:spPr>
            <a:xfrm>
              <a:off x="3405632" y="2852936"/>
              <a:ext cx="95034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</a:p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</a:p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A76B4C0-218E-4B66-8154-F0ECFE10ECBB}"/>
                </a:ext>
              </a:extLst>
            </p:cNvPr>
            <p:cNvSpPr/>
            <p:nvPr/>
          </p:nvSpPr>
          <p:spPr>
            <a:xfrm>
              <a:off x="1819021" y="4195122"/>
              <a:ext cx="1139065" cy="5760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Car </a:t>
              </a:r>
              <a:r>
                <a:rPr lang="de-DE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Car</a:t>
              </a:r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River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697C81-98C7-4B94-B9B0-9C5351C916EC}"/>
                </a:ext>
              </a:extLst>
            </p:cNvPr>
            <p:cNvSpPr/>
            <p:nvPr/>
          </p:nvSpPr>
          <p:spPr>
            <a:xfrm>
              <a:off x="1819021" y="5549890"/>
              <a:ext cx="1139065" cy="5760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Dear Car Bear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DF1FC6-7725-4FB5-AAFB-2596DED6D803}"/>
                </a:ext>
              </a:extLst>
            </p:cNvPr>
            <p:cNvSpPr/>
            <p:nvPr/>
          </p:nvSpPr>
          <p:spPr>
            <a:xfrm>
              <a:off x="3403198" y="4021393"/>
              <a:ext cx="95034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</a:p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</a:p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91FD80-DF59-4929-B249-F8A5159AF3A3}"/>
                </a:ext>
              </a:extLst>
            </p:cNvPr>
            <p:cNvSpPr/>
            <p:nvPr/>
          </p:nvSpPr>
          <p:spPr>
            <a:xfrm>
              <a:off x="3403198" y="5373216"/>
              <a:ext cx="95034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</a:p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</a:p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3EF829-0DE2-4543-A7A1-4677ADAC163B}"/>
                </a:ext>
              </a:extLst>
            </p:cNvPr>
            <p:cNvSpPr/>
            <p:nvPr/>
          </p:nvSpPr>
          <p:spPr>
            <a:xfrm>
              <a:off x="4768046" y="3212976"/>
              <a:ext cx="1244113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(…,…)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22FAAC-05D4-4E1C-9CD0-AC61C0E2712A}"/>
                </a:ext>
              </a:extLst>
            </p:cNvPr>
            <p:cNvSpPr/>
            <p:nvPr/>
          </p:nvSpPr>
          <p:spPr>
            <a:xfrm>
              <a:off x="4768046" y="4005064"/>
              <a:ext cx="1244113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(…,…,…)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328BF5-294B-40F5-B706-1808008A281A}"/>
                </a:ext>
              </a:extLst>
            </p:cNvPr>
            <p:cNvSpPr/>
            <p:nvPr/>
          </p:nvSpPr>
          <p:spPr>
            <a:xfrm>
              <a:off x="4768046" y="4797152"/>
              <a:ext cx="1244113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(…,…)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68A2D8-3453-4774-9DC7-622F329E5C2B}"/>
                </a:ext>
              </a:extLst>
            </p:cNvPr>
            <p:cNvSpPr/>
            <p:nvPr/>
          </p:nvSpPr>
          <p:spPr>
            <a:xfrm>
              <a:off x="4768046" y="5517232"/>
              <a:ext cx="1244113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(…,…)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906FFB-EFC9-4992-BFD1-020D2D2B4772}"/>
                </a:ext>
              </a:extLst>
            </p:cNvPr>
            <p:cNvSpPr/>
            <p:nvPr/>
          </p:nvSpPr>
          <p:spPr>
            <a:xfrm>
              <a:off x="6352222" y="3212976"/>
              <a:ext cx="1244113" cy="5760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716423-9214-415E-80EB-2F2D81F2EBD9}"/>
                </a:ext>
              </a:extLst>
            </p:cNvPr>
            <p:cNvSpPr/>
            <p:nvPr/>
          </p:nvSpPr>
          <p:spPr>
            <a:xfrm>
              <a:off x="6352222" y="4037722"/>
              <a:ext cx="1244113" cy="5760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D39364-97A4-40D8-B063-FE2878D7204A}"/>
                </a:ext>
              </a:extLst>
            </p:cNvPr>
            <p:cNvSpPr/>
            <p:nvPr/>
          </p:nvSpPr>
          <p:spPr>
            <a:xfrm>
              <a:off x="6352222" y="4836502"/>
              <a:ext cx="1244113" cy="5760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E51A0DF-4C8E-4226-8B5A-1A0711E8B9AE}"/>
                </a:ext>
              </a:extLst>
            </p:cNvPr>
            <p:cNvSpPr/>
            <p:nvPr/>
          </p:nvSpPr>
          <p:spPr>
            <a:xfrm>
              <a:off x="6352222" y="5540253"/>
              <a:ext cx="1244113" cy="5760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…, …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2CF1AD2-1592-4DD2-8E84-49A930AD0740}"/>
                </a:ext>
              </a:extLst>
            </p:cNvPr>
            <p:cNvSpPr/>
            <p:nvPr/>
          </p:nvSpPr>
          <p:spPr>
            <a:xfrm>
              <a:off x="7936398" y="3789040"/>
              <a:ext cx="950344" cy="135831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…, …</a:t>
              </a:r>
            </a:p>
            <a:p>
              <a:pPr algn="ctr"/>
              <a:r>
                <a:rPr lang="de-DE" dirty="0"/>
                <a:t>…, …</a:t>
              </a:r>
            </a:p>
            <a:p>
              <a:pPr algn="ctr"/>
              <a:r>
                <a:rPr lang="de-DE" dirty="0"/>
                <a:t>…, …</a:t>
              </a:r>
            </a:p>
            <a:p>
              <a:pPr algn="ctr"/>
              <a:r>
                <a:rPr lang="de-DE" dirty="0"/>
                <a:t>…, …</a:t>
              </a:r>
              <a:endParaRPr lang="en-US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129FAA-13D9-416A-AE0E-1210CDA4772D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1403649" y="3317642"/>
              <a:ext cx="415372" cy="1160393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628EAD-9521-44EE-B234-F7B5734E4DE4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>
              <a:off x="1403649" y="4478035"/>
              <a:ext cx="415372" cy="5119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55226EF-E47A-445B-9413-63D4D030FA2B}"/>
                </a:ext>
              </a:extLst>
            </p:cNvPr>
            <p:cNvCxnSpPr>
              <a:cxnSpLocks/>
              <a:stCxn id="12" idx="3"/>
              <a:endCxn id="18" idx="1"/>
            </p:cNvCxnSpPr>
            <p:nvPr/>
          </p:nvCxnSpPr>
          <p:spPr>
            <a:xfrm>
              <a:off x="1403649" y="4478035"/>
              <a:ext cx="415372" cy="1359887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55344-501E-4B1F-BC88-35C7435E55B0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2958086" y="3317642"/>
              <a:ext cx="447546" cy="334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454A53A-9074-4894-801F-66303B0F28F7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958086" y="4483154"/>
              <a:ext cx="445112" cy="6291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CE59AEC-7571-4B1A-89D5-D299B3A0E2BB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2958086" y="5837922"/>
              <a:ext cx="445112" cy="334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31EE5F9-CDD3-400E-B7A1-0574C49B23C4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>
              <a:off x="4355976" y="3320988"/>
              <a:ext cx="412070" cy="18002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2885443-1BC2-4CA7-9A80-8FF120CAEBE1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 flipV="1">
              <a:off x="4353542" y="3501008"/>
              <a:ext cx="414504" cy="234026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8EA8130-AD8D-4FF9-957A-0B770FF03476}"/>
                </a:ext>
              </a:extLst>
            </p:cNvPr>
            <p:cNvCxnSpPr>
              <a:cxnSpLocks/>
              <a:stCxn id="19" idx="3"/>
              <a:endCxn id="22" idx="1"/>
            </p:cNvCxnSpPr>
            <p:nvPr/>
          </p:nvCxnSpPr>
          <p:spPr>
            <a:xfrm flipV="1">
              <a:off x="4353542" y="4293096"/>
              <a:ext cx="414504" cy="196349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ECF96DD-98D8-44FE-AFED-53CD13CB3BB9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 flipV="1">
              <a:off x="4353542" y="4293096"/>
              <a:ext cx="414504" cy="1548172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FD11C2C-9E71-4473-8D4F-A7C1F719E8E1}"/>
                </a:ext>
              </a:extLst>
            </p:cNvPr>
            <p:cNvCxnSpPr>
              <a:cxnSpLocks/>
              <a:stCxn id="14" idx="3"/>
              <a:endCxn id="23" idx="1"/>
            </p:cNvCxnSpPr>
            <p:nvPr/>
          </p:nvCxnSpPr>
          <p:spPr>
            <a:xfrm>
              <a:off x="4355976" y="3320988"/>
              <a:ext cx="412070" cy="176419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48C46A9-4026-42DB-92C3-B1EE39B659CA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 flipV="1">
              <a:off x="4353542" y="5085184"/>
              <a:ext cx="414504" cy="756084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40BF2D-AD16-4E67-8A4B-FC7C6485EF36}"/>
                </a:ext>
              </a:extLst>
            </p:cNvPr>
            <p:cNvCxnSpPr>
              <a:cxnSpLocks/>
              <a:stCxn id="14" idx="3"/>
              <a:endCxn id="24" idx="1"/>
            </p:cNvCxnSpPr>
            <p:nvPr/>
          </p:nvCxnSpPr>
          <p:spPr>
            <a:xfrm>
              <a:off x="4355976" y="3320988"/>
              <a:ext cx="412070" cy="248427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E5E204E-C423-45D4-859E-0C596F99A6E7}"/>
                </a:ext>
              </a:extLst>
            </p:cNvPr>
            <p:cNvCxnSpPr>
              <a:cxnSpLocks/>
              <a:stCxn id="19" idx="3"/>
              <a:endCxn id="24" idx="1"/>
            </p:cNvCxnSpPr>
            <p:nvPr/>
          </p:nvCxnSpPr>
          <p:spPr>
            <a:xfrm>
              <a:off x="4353542" y="4489445"/>
              <a:ext cx="414504" cy="1315819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7C0A92-1F68-469A-A557-B92D059E93B5}"/>
                </a:ext>
              </a:extLst>
            </p:cNvPr>
            <p:cNvCxnSpPr>
              <a:cxnSpLocks/>
              <a:stCxn id="21" idx="3"/>
              <a:endCxn id="25" idx="1"/>
            </p:cNvCxnSpPr>
            <p:nvPr/>
          </p:nvCxnSpPr>
          <p:spPr>
            <a:xfrm>
              <a:off x="6012159" y="3501008"/>
              <a:ext cx="340063" cy="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8D312DE-21AC-4604-80F5-DA2C548E010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6012159" y="4293096"/>
              <a:ext cx="340064" cy="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7D71031-CED5-4164-AFDD-3DB40939B243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60" y="5085184"/>
              <a:ext cx="340064" cy="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635C057-6EEF-4927-B333-175506154571}"/>
                </a:ext>
              </a:extLst>
            </p:cNvPr>
            <p:cNvCxnSpPr>
              <a:cxnSpLocks/>
            </p:cNvCxnSpPr>
            <p:nvPr/>
          </p:nvCxnSpPr>
          <p:spPr>
            <a:xfrm>
              <a:off x="6012160" y="5805264"/>
              <a:ext cx="340064" cy="0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7F43847-0F1B-4FA8-8043-D94DD935D795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596335" y="3496816"/>
              <a:ext cx="340063" cy="971382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9B600B4-8713-4780-AEA4-A2ED0B90ABD5}"/>
                </a:ext>
              </a:extLst>
            </p:cNvPr>
            <p:cNvCxnSpPr>
              <a:cxnSpLocks/>
              <a:stCxn id="26" idx="3"/>
              <a:endCxn id="29" idx="1"/>
            </p:cNvCxnSpPr>
            <p:nvPr/>
          </p:nvCxnSpPr>
          <p:spPr>
            <a:xfrm>
              <a:off x="7596335" y="4325754"/>
              <a:ext cx="340063" cy="142444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0F385DF-F9F5-4267-9B76-192C07B9D72C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 flipV="1">
              <a:off x="7596335" y="4468198"/>
              <a:ext cx="340063" cy="656336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3DC1C61-4AE3-41CD-9186-D271BDFFB75A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V="1">
              <a:off x="7596335" y="4468198"/>
              <a:ext cx="340063" cy="1360087"/>
            </a:xfrm>
            <a:prstGeom prst="straightConnector1">
              <a:avLst/>
            </a:prstGeom>
            <a:ln w="22225"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6B312B5-3C7F-4B08-BF08-C9D35DF2A1DC}"/>
                </a:ext>
              </a:extLst>
            </p:cNvPr>
            <p:cNvSpPr txBox="1"/>
            <p:nvPr/>
          </p:nvSpPr>
          <p:spPr>
            <a:xfrm>
              <a:off x="323528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Input</a:t>
              </a:r>
              <a:endParaRPr lang="en-US" sz="20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AB4175D-DBA8-4B77-B968-9062D7976E51}"/>
                </a:ext>
              </a:extLst>
            </p:cNvPr>
            <p:cNvSpPr txBox="1"/>
            <p:nvPr/>
          </p:nvSpPr>
          <p:spPr>
            <a:xfrm>
              <a:off x="1815718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Splitting</a:t>
              </a:r>
              <a:endParaRPr lang="en-US" sz="20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CDAC020-81BD-428D-8A29-2D07D9C1BCFC}"/>
                </a:ext>
              </a:extLst>
            </p:cNvPr>
            <p:cNvSpPr txBox="1"/>
            <p:nvPr/>
          </p:nvSpPr>
          <p:spPr>
            <a:xfrm>
              <a:off x="3275856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Mapping</a:t>
              </a:r>
              <a:endParaRPr lang="en-US" sz="2000" b="1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AAADD5F-067E-45CA-8210-619AEBAD2834}"/>
                </a:ext>
              </a:extLst>
            </p:cNvPr>
            <p:cNvSpPr txBox="1"/>
            <p:nvPr/>
          </p:nvSpPr>
          <p:spPr>
            <a:xfrm>
              <a:off x="4768046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/>
                <a:t>Shuffling</a:t>
              </a:r>
              <a:endParaRPr lang="en-US" sz="2000" b="1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922CD5F-629C-4571-86EB-03269661F7E8}"/>
                </a:ext>
              </a:extLst>
            </p:cNvPr>
            <p:cNvSpPr txBox="1"/>
            <p:nvPr/>
          </p:nvSpPr>
          <p:spPr>
            <a:xfrm>
              <a:off x="6372200" y="1988840"/>
              <a:ext cx="12441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 err="1"/>
                <a:t>Reducing</a:t>
              </a:r>
              <a:endParaRPr lang="en-US" sz="2000" b="1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F93DEB-5686-4BCA-A856-832B86B5CD7B}"/>
                </a:ext>
              </a:extLst>
            </p:cNvPr>
            <p:cNvSpPr txBox="1"/>
            <p:nvPr/>
          </p:nvSpPr>
          <p:spPr>
            <a:xfrm>
              <a:off x="7648366" y="1988840"/>
              <a:ext cx="12441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 dirty="0"/>
                <a:t>Final </a:t>
              </a:r>
              <a:r>
                <a:rPr lang="de-DE" sz="2000" b="1" dirty="0" err="1"/>
                <a:t>Result</a:t>
              </a:r>
              <a:endParaRPr lang="en-US" sz="2000" b="1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C2355-1CFB-4E6F-B219-CBB910397CE4}"/>
              </a:ext>
            </a:extLst>
          </p:cNvPr>
          <p:cNvSpPr/>
          <p:nvPr/>
        </p:nvSpPr>
        <p:spPr>
          <a:xfrm>
            <a:off x="5148064" y="188640"/>
            <a:ext cx="3816424" cy="10081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Exercise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Please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out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exmpty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boxes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own Hadoop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check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de-DE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08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9BA8-DFE6-4058-8706-75E25C9C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Inputs and Outputs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89F92-009E-42C7-87B9-02C244E16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 MapReduce framework operates exclusively on </a:t>
            </a:r>
            <a:r>
              <a:rPr lang="en-US" b="1" u="sng" dirty="0"/>
              <a:t>&lt;key, value&gt;</a:t>
            </a:r>
            <a:r>
              <a:rPr lang="en-US" b="1" dirty="0"/>
              <a:t> pairs: </a:t>
            </a:r>
          </a:p>
          <a:p>
            <a:r>
              <a:rPr lang="en-US" dirty="0"/>
              <a:t>The framework views the </a:t>
            </a:r>
            <a:r>
              <a:rPr lang="en-US" b="1" dirty="0"/>
              <a:t>input</a:t>
            </a:r>
            <a:r>
              <a:rPr lang="en-US" dirty="0"/>
              <a:t> to the job as a set of </a:t>
            </a:r>
            <a:r>
              <a:rPr lang="en-US" b="1" dirty="0"/>
              <a:t>&lt;key, value&gt;</a:t>
            </a:r>
            <a:r>
              <a:rPr lang="en-US" dirty="0"/>
              <a:t> pairs;</a:t>
            </a:r>
          </a:p>
          <a:p>
            <a:r>
              <a:rPr lang="en-US" dirty="0"/>
              <a:t>The framework produces a set of </a:t>
            </a:r>
            <a:r>
              <a:rPr lang="en-US" b="1" dirty="0"/>
              <a:t>&lt;key, value&gt;</a:t>
            </a:r>
            <a:r>
              <a:rPr lang="en-US" dirty="0"/>
              <a:t> pairs as the </a:t>
            </a:r>
            <a:r>
              <a:rPr lang="en-US" b="1" dirty="0"/>
              <a:t>output</a:t>
            </a:r>
            <a:r>
              <a:rPr lang="en-US" dirty="0"/>
              <a:t> of the job, conceivably of different types.</a:t>
            </a:r>
          </a:p>
          <a:p>
            <a:endParaRPr lang="de-DE" dirty="0"/>
          </a:p>
          <a:p>
            <a:pPr marL="0" indent="0">
              <a:buNone/>
            </a:pPr>
            <a:r>
              <a:rPr lang="en-US" b="1" dirty="0"/>
              <a:t>Input and Output types of a MapReduce job: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(input) &lt;k1, v1&gt; -&gt; </a:t>
            </a:r>
            <a:r>
              <a:rPr lang="en-US" sz="2400" b="1" dirty="0"/>
              <a:t>map</a:t>
            </a:r>
            <a:r>
              <a:rPr lang="en-US" sz="2400" dirty="0"/>
              <a:t> -&gt; &lt;k2, v2&gt; -&gt; </a:t>
            </a:r>
            <a:r>
              <a:rPr lang="en-US" sz="2400" b="1" dirty="0"/>
              <a:t>combine</a:t>
            </a:r>
            <a:r>
              <a:rPr lang="en-US" sz="2400" dirty="0"/>
              <a:t> -&gt; &lt;k2, v2&gt; -&gt; </a:t>
            </a:r>
            <a:r>
              <a:rPr lang="en-US" sz="2400" b="1" dirty="0"/>
              <a:t>reduce</a:t>
            </a:r>
            <a:r>
              <a:rPr lang="en-US" sz="2400" dirty="0"/>
              <a:t> -&gt; &lt;k3, v3&gt; (output)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B787A-37C4-4A21-91B1-6FFBFCA400E4}"/>
              </a:ext>
            </a:extLst>
          </p:cNvPr>
          <p:cNvSpPr/>
          <p:nvPr/>
        </p:nvSpPr>
        <p:spPr>
          <a:xfrm>
            <a:off x="467544" y="5108205"/>
            <a:ext cx="8136904" cy="1440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https://hadoop.apache.org/docs/stable/hadoop-mapreduce-client/hadoop-mapreduce-client-core/MapReduceTutorial.html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5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9DF9-A1E6-4F54-B3E3-0452D417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Hadoop: Word Count - Comments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DE558-A446-4C56-A78C-A5B16F2F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Hadoop Map / Reduce jobs are implemented (unfortunately) in JAVA!</a:t>
            </a:r>
          </a:p>
          <a:p>
            <a:r>
              <a:rPr lang="en-US" dirty="0"/>
              <a:t>JAVA is not an easy programming language: (1) .java code has to be compiled into bit-code (*.jar); (2) It is like C* and users need some experience to work with it!</a:t>
            </a:r>
          </a:p>
          <a:p>
            <a:r>
              <a:rPr lang="en-US" dirty="0"/>
              <a:t>We will review some parts of the Java-Code, but please refer to the official Hadoop Tutorial!</a:t>
            </a:r>
          </a:p>
          <a:p>
            <a:r>
              <a:rPr lang="en-US" dirty="0"/>
              <a:t>Instead of setting up own reduce/map java-programs, users can use HIVE or PIG or other programming languages!</a:t>
            </a:r>
          </a:p>
          <a:p>
            <a:r>
              <a:rPr lang="de-DE" dirty="0"/>
              <a:t>JAVA </a:t>
            </a:r>
            <a:r>
              <a:rPr lang="de-DE" dirty="0" err="1"/>
              <a:t>knowledge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Hadoop </a:t>
            </a:r>
            <a:r>
              <a:rPr lang="de-DE" dirty="0" err="1"/>
              <a:t>jobs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58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Machine: Ubuntu 18.04.x LTS 64-bit Desktop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59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4F8F8-FD20-42FF-AA13-51B7D2D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Word Count in </a:t>
            </a:r>
            <a:r>
              <a:rPr lang="de-DE" dirty="0" err="1"/>
              <a:t>java</a:t>
            </a:r>
            <a:r>
              <a:rPr lang="de-DE" dirty="0"/>
              <a:t>: Mapper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229EC0-5CEB-4BDE-B319-BD52B1BC0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194" y="2132856"/>
            <a:ext cx="7217574" cy="33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04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4F8F8-FD20-42FF-AA13-51B7D2D2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Word Count in </a:t>
            </a:r>
            <a:r>
              <a:rPr lang="de-DE" dirty="0" err="1"/>
              <a:t>java</a:t>
            </a:r>
            <a:r>
              <a:rPr lang="de-DE" dirty="0"/>
              <a:t>: </a:t>
            </a:r>
            <a:r>
              <a:rPr lang="de-DE" dirty="0" err="1"/>
              <a:t>Reducer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1ADF7C-9723-4DB3-B8D6-9240E33BB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2204864"/>
            <a:ext cx="800793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71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F34A-2173-44B2-952B-B19F6473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: Hadoop Commands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87073E-D1E6-40BB-A36E-268ECBFB2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012" y="1772816"/>
            <a:ext cx="8181975" cy="169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65D7DC-F199-4095-A2F4-5E8B61491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3501008"/>
            <a:ext cx="8124825" cy="2486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502BCC-3F2A-4DD0-B469-927377A03E98}"/>
              </a:ext>
            </a:extLst>
          </p:cNvPr>
          <p:cNvSpPr/>
          <p:nvPr/>
        </p:nvSpPr>
        <p:spPr>
          <a:xfrm>
            <a:off x="467544" y="6093296"/>
            <a:ext cx="813690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https://hadoop.apache.org/docs/stable/hadoop-project-dist/hadoop-common/CommandsManual.html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22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0DB330A-B828-48F6-A7CE-155CDCE8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Optional: Hadoop in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!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5927017-7171-472B-B536-2D2AF86ED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188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247F-31F5-446C-9908-196D81C78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Hadoop-Job: Wordcount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949DA-C4C1-4E0C-9B23-5D72D0C1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A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(Hadoop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find out </a:t>
            </a:r>
            <a:r>
              <a:rPr lang="de-DE" dirty="0" err="1"/>
              <a:t>which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in </a:t>
            </a:r>
            <a:r>
              <a:rPr lang="de-DE" dirty="0" err="1"/>
              <a:t>documents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wordcount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ordcount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jar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/share/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mapreduce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/hadoop-mapreduce-examples-2.9.2.jar wordcount</a:t>
            </a:r>
            <a:endParaRPr lang="en-US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Input-/Output-Files: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jar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/share/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mapreduce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/hadoop-mapreduce-examples-2.8.5.jar wordcount &lt;Input-File / Folder&gt; &lt;Output-Folder&gt;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f you run Hadoop in Single Mode, HDFS will not be used!</a:t>
            </a:r>
          </a:p>
        </p:txBody>
      </p:sp>
    </p:spTree>
    <p:extLst>
      <p:ext uri="{BB962C8B-B14F-4D97-AF65-F5344CB8AC3E}">
        <p14:creationId xmlns:p14="http://schemas.microsoft.com/office/powerpoint/2010/main" val="2843693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EC46EA-25F8-48D4-80CD-2CA9555F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Small </a:t>
            </a:r>
            <a:r>
              <a:rPr lang="de-DE" dirty="0" err="1"/>
              <a:t>Example</a:t>
            </a:r>
            <a:r>
              <a:rPr lang="de-DE" dirty="0"/>
              <a:t> - Run Hadoop in </a:t>
            </a:r>
            <a:r>
              <a:rPr lang="de-DE" u="sng" dirty="0"/>
              <a:t>Single</a:t>
            </a:r>
            <a:r>
              <a:rPr lang="de-DE" dirty="0"/>
              <a:t> Mode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1A962-FC45-40DF-8BEF-0B06F6AD0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commands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u="sng" dirty="0" err="1"/>
              <a:t>home</a:t>
            </a:r>
            <a:r>
              <a:rPr lang="de-DE" u="sng" dirty="0"/>
              <a:t> </a:t>
            </a:r>
            <a:r>
              <a:rPr lang="de-DE" u="sng" dirty="0" err="1"/>
              <a:t>directory</a:t>
            </a:r>
            <a:r>
              <a:rPr lang="de-DE" dirty="0"/>
              <a:t>: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# Create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folder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h.examples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~/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h.examples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cd ~/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h.examples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Built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these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two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files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echo "cat sat mat" &gt; 1.txt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echo "dog lay mat" &gt; 2.txt</a:t>
            </a:r>
          </a:p>
          <a:p>
            <a:pPr marL="457200" lvl="1" indent="0">
              <a:buNone/>
            </a:pP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jar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/share/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mapreduce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/hadoop-mapreduce-examples-2.9.2.jar wordcount ~/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basicHadoopExample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~/results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98B3A-F135-4A98-BF35-18A93E71DC82}"/>
              </a:ext>
            </a:extLst>
          </p:cNvPr>
          <p:cNvSpPr/>
          <p:nvPr/>
        </p:nvSpPr>
        <p:spPr>
          <a:xfrm>
            <a:off x="467544" y="5517232"/>
            <a:ext cx="8136904" cy="9361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https://hadoop.apache.org/docs/stable/hadoop-project-dist/hadoop-common/SingleCluster.html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87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ADFA-F05F-4B0B-9834-09CBAFF0A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35EA49-76DA-478F-8644-2C5FA5FCD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62" y="1916832"/>
            <a:ext cx="7826075" cy="42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83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309EF-FFB4-4821-BB7C-6B252DFF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YARN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AD12C-997D-4D67-96F4-AF4C37818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69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3F07-B8CE-4DEF-9A42-08D96330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77409-8C4D-4D68-AFCA-1ABF2EEA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fundamental idea of YARN is to split up the functionalities of </a:t>
            </a:r>
            <a:r>
              <a:rPr lang="en-US" b="1" dirty="0"/>
              <a:t>resource management </a:t>
            </a:r>
            <a:r>
              <a:rPr lang="en-US" dirty="0"/>
              <a:t>and </a:t>
            </a:r>
            <a:r>
              <a:rPr lang="en-US" b="1" dirty="0"/>
              <a:t>job scheduling/monitoring </a:t>
            </a:r>
            <a:r>
              <a:rPr lang="en-US" dirty="0"/>
              <a:t>into </a:t>
            </a:r>
            <a:r>
              <a:rPr lang="en-US" u="sng" dirty="0"/>
              <a:t>separate daemons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The idea is to have a global </a:t>
            </a:r>
            <a:r>
              <a:rPr lang="en-US" dirty="0" err="1"/>
              <a:t>ResourceManager</a:t>
            </a:r>
            <a:r>
              <a:rPr lang="en-US" dirty="0"/>
              <a:t> (RM) and per-application </a:t>
            </a:r>
            <a:r>
              <a:rPr lang="en-US" dirty="0" err="1"/>
              <a:t>ApplicationMaster</a:t>
            </a:r>
            <a:r>
              <a:rPr lang="en-US" dirty="0"/>
              <a:t> (AM). An application is either a single job or a DAG of jobs.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1425E-00D2-4545-A874-14B5CAC00CD0}"/>
              </a:ext>
            </a:extLst>
          </p:cNvPr>
          <p:cNvSpPr/>
          <p:nvPr/>
        </p:nvSpPr>
        <p:spPr>
          <a:xfrm>
            <a:off x="467544" y="5445223"/>
            <a:ext cx="8136904" cy="11031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https://hadoop.apache.org/docs/stable/hadoop-yarn/hadoop-yarn-site/YARN.html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089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5626-D3EE-4E8A-A891-BB0D28F0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YARN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A4973-C7F3-4976-AAF2-3E09354AB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7445440" cy="4608512"/>
          </a:xfrm>
        </p:spPr>
      </p:pic>
    </p:spTree>
    <p:extLst>
      <p:ext uri="{BB962C8B-B14F-4D97-AF65-F5344CB8AC3E}">
        <p14:creationId xmlns:p14="http://schemas.microsoft.com/office/powerpoint/2010/main" val="389992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9A82BC-3984-4881-80BA-FA47CA75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Available</a:t>
            </a:r>
            <a:r>
              <a:rPr lang="de-DE" dirty="0"/>
              <a:t> Software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5EEF29-2DB6-4BA2-A571-21FC6E875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HDFS in Pseudo-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mode</a:t>
            </a:r>
            <a:endParaRPr lang="de-DE" dirty="0"/>
          </a:p>
          <a:p>
            <a:r>
              <a:rPr lang="de-DE" dirty="0"/>
              <a:t>Apache Hadoop</a:t>
            </a:r>
          </a:p>
          <a:p>
            <a:r>
              <a:rPr lang="de-DE" dirty="0"/>
              <a:t>Apache </a:t>
            </a:r>
            <a:r>
              <a:rPr lang="de-DE" dirty="0" err="1"/>
              <a:t>Pig</a:t>
            </a:r>
            <a:endParaRPr lang="de-DE" dirty="0"/>
          </a:p>
          <a:p>
            <a:r>
              <a:rPr lang="de-DE" dirty="0"/>
              <a:t>Apache HIVE</a:t>
            </a:r>
          </a:p>
          <a:p>
            <a:r>
              <a:rPr lang="de-DE" dirty="0"/>
              <a:t>MySQL</a:t>
            </a:r>
          </a:p>
          <a:p>
            <a:r>
              <a:rPr lang="de-DE" dirty="0" err="1"/>
              <a:t>Sqoop</a:t>
            </a:r>
            <a:endParaRPr lang="de-DE" dirty="0"/>
          </a:p>
          <a:p>
            <a:r>
              <a:rPr lang="de-DE" dirty="0"/>
              <a:t>Python</a:t>
            </a:r>
          </a:p>
          <a:p>
            <a:r>
              <a:rPr lang="de-DE" dirty="0" err="1"/>
              <a:t>pySpark</a:t>
            </a:r>
            <a:endParaRPr lang="de-DE" dirty="0"/>
          </a:p>
          <a:p>
            <a:r>
              <a:rPr lang="de-DE" dirty="0" err="1"/>
              <a:t>Juypter</a:t>
            </a:r>
            <a:r>
              <a:rPr lang="de-DE" dirty="0"/>
              <a:t> Notebooks</a:t>
            </a:r>
          </a:p>
          <a:p>
            <a:r>
              <a:rPr lang="de-DE" dirty="0"/>
              <a:t>R</a:t>
            </a:r>
          </a:p>
          <a:p>
            <a:r>
              <a:rPr lang="de-DE" dirty="0" err="1"/>
              <a:t>RStudio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3ABF0E3-0F6D-489B-B0D3-14C854B18541}"/>
              </a:ext>
            </a:extLst>
          </p:cNvPr>
          <p:cNvSpPr txBox="1"/>
          <p:nvPr/>
        </p:nvSpPr>
        <p:spPr>
          <a:xfrm>
            <a:off x="4716016" y="1916832"/>
            <a:ext cx="3888432" cy="1354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Feel free to install additional software packages: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Hue (will offer a web frontend to run SQL-like Queries in Apache Pig and Apache Hive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…</a:t>
            </a:r>
          </a:p>
        </p:txBody>
      </p:sp>
    </p:spTree>
    <p:extLst>
      <p:ext uri="{BB962C8B-B14F-4D97-AF65-F5344CB8AC3E}">
        <p14:creationId xmlns:p14="http://schemas.microsoft.com/office/powerpoint/2010/main" val="3519305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E9B7C1-EA11-4E9C-8895-16CD1A123C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Hadoop in Pseudo-Distributed Mode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B9C095-7571-4364-BA54-D9A46D06C5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/>
              <a:t>Pseudo-distributed mode is when you have all the Hadoop components running on a single host (A. Holmes, 2016)</a:t>
            </a:r>
          </a:p>
        </p:txBody>
      </p:sp>
    </p:spTree>
    <p:extLst>
      <p:ext uri="{BB962C8B-B14F-4D97-AF65-F5344CB8AC3E}">
        <p14:creationId xmlns:p14="http://schemas.microsoft.com/office/powerpoint/2010/main" val="568973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2BF2-CF3A-4E55-81A8-6CA66577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Hadoop Jobs</a:t>
            </a:r>
            <a:endParaRPr lang="en-US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E6D29934-4F68-4225-9D90-D8EA0F5D1502}"/>
              </a:ext>
            </a:extLst>
          </p:cNvPr>
          <p:cNvSpPr/>
          <p:nvPr/>
        </p:nvSpPr>
        <p:spPr>
          <a:xfrm>
            <a:off x="1187624" y="1844824"/>
            <a:ext cx="2664296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/>
              <a:t>Standalone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) </a:t>
            </a:r>
            <a:r>
              <a:rPr lang="de-DE" dirty="0" err="1"/>
              <a:t>mode</a:t>
            </a:r>
            <a:endParaRPr lang="en-US"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722001E2-C338-479F-A110-CD3FDCD931DA}"/>
              </a:ext>
            </a:extLst>
          </p:cNvPr>
          <p:cNvSpPr/>
          <p:nvPr/>
        </p:nvSpPr>
        <p:spPr>
          <a:xfrm>
            <a:off x="467544" y="1844824"/>
            <a:ext cx="57606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6" name="Textfeld 6">
            <a:extLst>
              <a:ext uri="{FF2B5EF4-FFF2-40B4-BE49-F238E27FC236}">
                <a16:creationId xmlns:a16="http://schemas.microsoft.com/office/drawing/2014/main" id="{983F72C9-6D51-4A81-AE8D-8D4910524003}"/>
              </a:ext>
            </a:extLst>
          </p:cNvPr>
          <p:cNvSpPr txBox="1"/>
          <p:nvPr/>
        </p:nvSpPr>
        <p:spPr>
          <a:xfrm>
            <a:off x="3851920" y="1788379"/>
            <a:ext cx="483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no daemons used in this mode.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Hadoop uses the local file system as an substitute for HDFS file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jobs will run as if there is 1 mapper and 1 reducer.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9DBCE9B1-8873-42D6-82E0-E514C534FAE4}"/>
              </a:ext>
            </a:extLst>
          </p:cNvPr>
          <p:cNvSpPr/>
          <p:nvPr/>
        </p:nvSpPr>
        <p:spPr>
          <a:xfrm>
            <a:off x="1187624" y="3645024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Pseudo-distributed mode</a:t>
            </a:r>
          </a:p>
        </p:txBody>
      </p:sp>
      <p:sp>
        <p:nvSpPr>
          <p:cNvPr id="8" name="Rechteck 8">
            <a:extLst>
              <a:ext uri="{FF2B5EF4-FFF2-40B4-BE49-F238E27FC236}">
                <a16:creationId xmlns:a16="http://schemas.microsoft.com/office/drawing/2014/main" id="{1C6B8D91-ADA2-4D9C-9E15-EA1A8EA5F15C}"/>
              </a:ext>
            </a:extLst>
          </p:cNvPr>
          <p:cNvSpPr/>
          <p:nvPr/>
        </p:nvSpPr>
        <p:spPr>
          <a:xfrm>
            <a:off x="467544" y="3645024"/>
            <a:ext cx="57606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" name="Textfeld 9">
            <a:extLst>
              <a:ext uri="{FF2B5EF4-FFF2-40B4-BE49-F238E27FC236}">
                <a16:creationId xmlns:a16="http://schemas.microsoft.com/office/drawing/2014/main" id="{DE8B46DD-F71F-4261-81C9-1ACDCAF4C4C7}"/>
              </a:ext>
            </a:extLst>
          </p:cNvPr>
          <p:cNvSpPr txBox="1"/>
          <p:nvPr/>
        </p:nvSpPr>
        <p:spPr>
          <a:xfrm>
            <a:off x="251520" y="3238817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 Modes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Gerader Verbinder 16">
            <a:extLst>
              <a:ext uri="{FF2B5EF4-FFF2-40B4-BE49-F238E27FC236}">
                <a16:creationId xmlns:a16="http://schemas.microsoft.com/office/drawing/2014/main" id="{ED732150-71E2-402C-BCA1-79E5978545DF}"/>
              </a:ext>
            </a:extLst>
          </p:cNvPr>
          <p:cNvCxnSpPr/>
          <p:nvPr/>
        </p:nvCxnSpPr>
        <p:spPr>
          <a:xfrm>
            <a:off x="323528" y="3212976"/>
            <a:ext cx="8363272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7">
            <a:extLst>
              <a:ext uri="{FF2B5EF4-FFF2-40B4-BE49-F238E27FC236}">
                <a16:creationId xmlns:a16="http://schemas.microsoft.com/office/drawing/2014/main" id="{E4996EC2-30B8-45B0-B69B-A2FCC99E30F4}"/>
              </a:ext>
            </a:extLst>
          </p:cNvPr>
          <p:cNvSpPr/>
          <p:nvPr/>
        </p:nvSpPr>
        <p:spPr>
          <a:xfrm>
            <a:off x="1187624" y="5157192"/>
            <a:ext cx="2664296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Fully-distributed mode</a:t>
            </a:r>
          </a:p>
        </p:txBody>
      </p:sp>
      <p:sp>
        <p:nvSpPr>
          <p:cNvPr id="12" name="Rechteck 8">
            <a:extLst>
              <a:ext uri="{FF2B5EF4-FFF2-40B4-BE49-F238E27FC236}">
                <a16:creationId xmlns:a16="http://schemas.microsoft.com/office/drawing/2014/main" id="{D5665C98-6371-44CB-BE42-CAB792A7719C}"/>
              </a:ext>
            </a:extLst>
          </p:cNvPr>
          <p:cNvSpPr/>
          <p:nvPr/>
        </p:nvSpPr>
        <p:spPr>
          <a:xfrm>
            <a:off x="467544" y="5157192"/>
            <a:ext cx="57606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5" name="Textfeld 9">
            <a:extLst>
              <a:ext uri="{FF2B5EF4-FFF2-40B4-BE49-F238E27FC236}">
                <a16:creationId xmlns:a16="http://schemas.microsoft.com/office/drawing/2014/main" id="{B903E303-A2DF-4917-84F8-476EB3FB5A23}"/>
              </a:ext>
            </a:extLst>
          </p:cNvPr>
          <p:cNvSpPr txBox="1"/>
          <p:nvPr/>
        </p:nvSpPr>
        <p:spPr>
          <a:xfrm>
            <a:off x="251520" y="148478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Modes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feld 6">
            <a:extLst>
              <a:ext uri="{FF2B5EF4-FFF2-40B4-BE49-F238E27FC236}">
                <a16:creationId xmlns:a16="http://schemas.microsoft.com/office/drawing/2014/main" id="{028C3BC2-F076-4AEB-899B-E368A3D80130}"/>
              </a:ext>
            </a:extLst>
          </p:cNvPr>
          <p:cNvSpPr txBox="1"/>
          <p:nvPr/>
        </p:nvSpPr>
        <p:spPr>
          <a:xfrm>
            <a:off x="3851920" y="3573016"/>
            <a:ext cx="483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the daemons run on a single machine and this setting mimics the behavior of a cluster.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the daemons run on your machine locally using the HDFS protocol.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can be multiple mappers and reducers.</a:t>
            </a:r>
          </a:p>
        </p:txBody>
      </p:sp>
      <p:sp>
        <p:nvSpPr>
          <p:cNvPr id="17" name="Textfeld 6">
            <a:extLst>
              <a:ext uri="{FF2B5EF4-FFF2-40B4-BE49-F238E27FC236}">
                <a16:creationId xmlns:a16="http://schemas.microsoft.com/office/drawing/2014/main" id="{94877B81-E843-419B-B7F7-E711C20980DD}"/>
              </a:ext>
            </a:extLst>
          </p:cNvPr>
          <p:cNvSpPr txBox="1"/>
          <p:nvPr/>
        </p:nvSpPr>
        <p:spPr>
          <a:xfrm>
            <a:off x="3851920" y="5157192"/>
            <a:ext cx="483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how Hadoop runs on a real cluster.</a:t>
            </a:r>
          </a:p>
        </p:txBody>
      </p:sp>
    </p:spTree>
    <p:extLst>
      <p:ext uri="{BB962C8B-B14F-4D97-AF65-F5344CB8AC3E}">
        <p14:creationId xmlns:p14="http://schemas.microsoft.com/office/powerpoint/2010/main" val="2634256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601F3E-AFF3-4359-BC59-37DF50D8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: Setup Files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228483-2CF3-423E-A813-0C182BBA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hosts</a:t>
            </a:r>
            <a:r>
              <a:rPr lang="de-DE" dirty="0"/>
              <a:t> (</a:t>
            </a:r>
            <a:r>
              <a:rPr lang="de-DE" dirty="0" err="1"/>
              <a:t>ipaddress</a:t>
            </a:r>
            <a:r>
              <a:rPr lang="de-DE" dirty="0"/>
              <a:t>)</a:t>
            </a:r>
          </a:p>
          <a:p>
            <a:r>
              <a:rPr lang="de-DE" dirty="0"/>
              <a:t>.</a:t>
            </a:r>
            <a:r>
              <a:rPr lang="de-DE" dirty="0" err="1"/>
              <a:t>bashrc</a:t>
            </a:r>
            <a:r>
              <a:rPr lang="de-DE" dirty="0"/>
              <a:t>(Java dir, </a:t>
            </a:r>
            <a:r>
              <a:rPr lang="de-DE" dirty="0" err="1"/>
              <a:t>home</a:t>
            </a:r>
            <a:r>
              <a:rPr lang="de-DE" dirty="0"/>
              <a:t> dir)</a:t>
            </a:r>
          </a:p>
          <a:p>
            <a:r>
              <a:rPr lang="de-DE" dirty="0" err="1"/>
              <a:t>hadoopconfiguration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in /</a:t>
            </a:r>
            <a:r>
              <a:rPr lang="de-DE" dirty="0" err="1"/>
              <a:t>usr</a:t>
            </a:r>
            <a:r>
              <a:rPr lang="de-DE" dirty="0"/>
              <a:t>/</a:t>
            </a:r>
            <a:r>
              <a:rPr lang="de-DE" dirty="0" err="1"/>
              <a:t>local</a:t>
            </a:r>
            <a:r>
              <a:rPr lang="de-DE" dirty="0"/>
              <a:t>/</a:t>
            </a:r>
            <a:r>
              <a:rPr lang="de-DE" dirty="0" err="1"/>
              <a:t>hadoop</a:t>
            </a:r>
            <a:r>
              <a:rPr lang="de-DE" dirty="0"/>
              <a:t>/</a:t>
            </a:r>
            <a:r>
              <a:rPr lang="de-DE" dirty="0" err="1"/>
              <a:t>etc</a:t>
            </a:r>
            <a:r>
              <a:rPr lang="de-DE" dirty="0"/>
              <a:t>/</a:t>
            </a:r>
            <a:r>
              <a:rPr lang="de-DE" dirty="0" err="1"/>
              <a:t>hadoop</a:t>
            </a:r>
            <a:r>
              <a:rPr lang="de-DE" dirty="0"/>
              <a:t>/</a:t>
            </a:r>
          </a:p>
          <a:p>
            <a:pPr lvl="1"/>
            <a:r>
              <a:rPr lang="de-DE" dirty="0"/>
              <a:t>hadoop-env.sh (Java dir)</a:t>
            </a:r>
          </a:p>
          <a:p>
            <a:pPr lvl="1"/>
            <a:r>
              <a:rPr lang="de-DE" dirty="0"/>
              <a:t>core-site.xml (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hdfs-site.xml (</a:t>
            </a:r>
            <a:r>
              <a:rPr lang="de-DE" dirty="0" err="1"/>
              <a:t>replication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mapred-site.xml (</a:t>
            </a:r>
            <a:r>
              <a:rPr lang="de-DE" dirty="0" err="1"/>
              <a:t>mapreduceframework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yarn-site.xml (</a:t>
            </a:r>
            <a:r>
              <a:rPr lang="de-DE" dirty="0" err="1"/>
              <a:t>nodemanageraux</a:t>
            </a:r>
            <a:r>
              <a:rPr lang="de-DE" dirty="0"/>
              <a:t>-services)</a:t>
            </a:r>
          </a:p>
          <a:p>
            <a:pPr lvl="1"/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slave</a:t>
            </a:r>
            <a:r>
              <a:rPr lang="de-DE" dirty="0"/>
              <a:t> (IPs </a:t>
            </a:r>
            <a:r>
              <a:rPr lang="de-DE" dirty="0" err="1"/>
              <a:t>for</a:t>
            </a:r>
            <a:r>
              <a:rPr lang="de-DE" dirty="0"/>
              <a:t> multi-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76D07-86C0-4803-B9BE-C9379A612299}"/>
              </a:ext>
            </a:extLst>
          </p:cNvPr>
          <p:cNvSpPr/>
          <p:nvPr/>
        </p:nvSpPr>
        <p:spPr>
          <a:xfrm>
            <a:off x="467544" y="5445224"/>
            <a:ext cx="8136904" cy="9361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https://hadoop.apache.org/docs/stable/hadoop-project-dist/hadoop-common/SingleCluster.html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657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5393-EF6E-4C6D-8DE3-AE0DAAA2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: Setup Files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A54A5-0C65-4C7B-AB82-782DEE752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799317"/>
            <a:ext cx="6480720" cy="48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88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0645-3878-43B9-B6EA-49DFCFB5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core-site.xml - </a:t>
            </a:r>
            <a:r>
              <a:rPr lang="de-DE" dirty="0" err="1"/>
              <a:t>Configuration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1726D-99C3-48C8-816E-96B4D5460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842" y="1844675"/>
            <a:ext cx="5840316" cy="42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33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AEAA-76EC-4277-B4AA-3523BB3B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hdfs-site.xml - </a:t>
            </a:r>
            <a:r>
              <a:rPr lang="de-DE" dirty="0" err="1"/>
              <a:t>Configuration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5B55E2-ECFA-455A-8A98-B7103E32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981" y="1772816"/>
            <a:ext cx="742603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68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6EFF-2093-4506-9E7A-D745017B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mapred-site.xml - </a:t>
            </a:r>
            <a:r>
              <a:rPr lang="de-DE" dirty="0" err="1"/>
              <a:t>Configuration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BE32BF-8B1C-4DE3-A1E3-41E13E02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794" y="1793812"/>
            <a:ext cx="7284989" cy="48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50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BABF-FC21-4A20-BF9C-BACB9B7D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yarn-site.xml – </a:t>
            </a:r>
            <a:r>
              <a:rPr lang="de-DE" dirty="0" err="1"/>
              <a:t>Configuration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325617-4DBF-49FD-9269-B2EEE1023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998" y="1844674"/>
            <a:ext cx="7098644" cy="46806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81C0FE-B2D3-4F7A-87AF-7D2A6FBC4171}"/>
              </a:ext>
            </a:extLst>
          </p:cNvPr>
          <p:cNvSpPr/>
          <p:nvPr/>
        </p:nvSpPr>
        <p:spPr>
          <a:xfrm>
            <a:off x="5724128" y="188640"/>
            <a:ext cx="3240360" cy="9361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First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modifications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89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3EF5-FA46-484C-8C5B-447AF4731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tmp</a:t>
            </a:r>
            <a:r>
              <a:rPr lang="de-DE" dirty="0"/>
              <a:t>-Folder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1806A-B2B5-456C-96BA-D85098212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988840"/>
            <a:ext cx="69723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C7200-CE4A-4DF8-B139-32971E6C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 1 - (2) Start all Services: </a:t>
            </a:r>
            <a:r>
              <a:rPr lang="de-DE" b="1" dirty="0" err="1"/>
              <a:t>Please</a:t>
            </a:r>
            <a:r>
              <a:rPr lang="de-DE" b="1" dirty="0"/>
              <a:t> </a:t>
            </a:r>
            <a:r>
              <a:rPr lang="de-DE" b="1" dirty="0" err="1"/>
              <a:t>use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script</a:t>
            </a:r>
            <a:r>
              <a:rPr lang="de-DE" b="1" dirty="0"/>
              <a:t> on Desktop: hadoop_startup.sh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3F8198-3B2E-40BE-BDDD-D57F16CB7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435280" cy="4680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2. The following commands are required to start Hadoop 2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yarn-daemon.sh start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yarn-daemon.sh start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nodemanager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hadoop-daemon.sh start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namenode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hadoop-daemon.sh start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datanode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[mr-jobhistory-daemon.sh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historyserver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[hadoop-daemon.sh start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secondarynamenode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jps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# should show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DataNode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NameNode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NodeManager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JobHistoryServer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6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8, </a:t>
            </a:r>
            <a:r>
              <a:rPr lang="de-DE" dirty="0" err="1"/>
              <a:t>better</a:t>
            </a:r>
            <a:r>
              <a:rPr lang="de-DE" dirty="0"/>
              <a:t> 16 GB </a:t>
            </a:r>
            <a:r>
              <a:rPr lang="de-DE" dirty="0" err="1"/>
              <a:t>memory</a:t>
            </a:r>
            <a:r>
              <a:rPr lang="de-DE" dirty="0"/>
              <a:t> on host</a:t>
            </a:r>
          </a:p>
          <a:p>
            <a:r>
              <a:rPr lang="de-DE" dirty="0" err="1"/>
              <a:t>Virtualization</a:t>
            </a:r>
            <a:r>
              <a:rPr lang="de-DE" dirty="0"/>
              <a:t> </a:t>
            </a:r>
            <a:r>
              <a:rPr lang="de-DE" dirty="0" err="1"/>
              <a:t>supported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CPU </a:t>
            </a:r>
          </a:p>
          <a:p>
            <a:r>
              <a:rPr lang="de-DE" dirty="0"/>
              <a:t>&gt;= 4 </a:t>
            </a:r>
            <a:r>
              <a:rPr lang="de-DE" dirty="0" err="1"/>
              <a:t>cores</a:t>
            </a:r>
            <a:endParaRPr lang="de-DE" dirty="0"/>
          </a:p>
          <a:p>
            <a:r>
              <a:rPr lang="de-DE" dirty="0"/>
              <a:t>AMD XEN/</a:t>
            </a:r>
            <a:r>
              <a:rPr lang="de-DE" dirty="0" err="1"/>
              <a:t>Ryzen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Intel i5/i7 </a:t>
            </a:r>
          </a:p>
          <a:p>
            <a:r>
              <a:rPr lang="de-DE" dirty="0"/>
              <a:t>&gt;= 40 GB </a:t>
            </a:r>
            <a:r>
              <a:rPr lang="de-DE" dirty="0" err="1"/>
              <a:t>diskspace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573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48D2-D895-4E48-998F-3778E979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 1 - (2) Start all Services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EFBE9B-8B70-408C-BD16-22EE5F141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312" y="1656096"/>
            <a:ext cx="7115065" cy="50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93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71A4D-73EE-4E75-B627-D721DDBE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</a:t>
            </a:r>
            <a:r>
              <a:rPr lang="de-DE" dirty="0" err="1"/>
              <a:t>Daemons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6B5B0-BD0B-4DC0-A6F3-939274AAD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jps</a:t>
            </a: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2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7481-AF8E-492F-989E-D6FF14B8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Interfaces: HDFS and </a:t>
            </a:r>
            <a:r>
              <a:rPr lang="de-DE" dirty="0" err="1"/>
              <a:t>Application</a:t>
            </a:r>
            <a:r>
              <a:rPr lang="de-DE" dirty="0"/>
              <a:t> Tracker</a:t>
            </a:r>
            <a:endParaRPr lang="en-US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AA864E05-0A44-4E24-B01A-DAEC29D01C31}"/>
              </a:ext>
            </a:extLst>
          </p:cNvPr>
          <p:cNvSpPr/>
          <p:nvPr/>
        </p:nvSpPr>
        <p:spPr>
          <a:xfrm>
            <a:off x="1187624" y="1844824"/>
            <a:ext cx="2664296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Cluster </a:t>
            </a:r>
            <a:r>
              <a:rPr lang="de-DE" dirty="0" err="1"/>
              <a:t>status</a:t>
            </a:r>
            <a:r>
              <a:rPr lang="de-DE" dirty="0"/>
              <a:t> and </a:t>
            </a:r>
            <a:r>
              <a:rPr lang="de-DE" dirty="0" err="1"/>
              <a:t>jobs</a:t>
            </a:r>
            <a:endParaRPr lang="en-US"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B5941528-E2F8-4C0F-BF1F-DEC0DA9B07DD}"/>
              </a:ext>
            </a:extLst>
          </p:cNvPr>
          <p:cNvSpPr/>
          <p:nvPr/>
        </p:nvSpPr>
        <p:spPr>
          <a:xfrm>
            <a:off x="467544" y="1844824"/>
            <a:ext cx="57606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6" name="Textfeld 6">
            <a:extLst>
              <a:ext uri="{FF2B5EF4-FFF2-40B4-BE49-F238E27FC236}">
                <a16:creationId xmlns:a16="http://schemas.microsoft.com/office/drawing/2014/main" id="{35DEB168-6666-4286-B99A-5B2130900782}"/>
              </a:ext>
            </a:extLst>
          </p:cNvPr>
          <p:cNvSpPr txBox="1"/>
          <p:nvPr/>
        </p:nvSpPr>
        <p:spPr>
          <a:xfrm>
            <a:off x="3851920" y="1844824"/>
            <a:ext cx="483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http://localhost:8088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7" name="Rechteck 4">
            <a:extLst>
              <a:ext uri="{FF2B5EF4-FFF2-40B4-BE49-F238E27FC236}">
                <a16:creationId xmlns:a16="http://schemas.microsoft.com/office/drawing/2014/main" id="{C6D0A29E-DA85-4AC5-9BBD-2BCE449D55A8}"/>
              </a:ext>
            </a:extLst>
          </p:cNvPr>
          <p:cNvSpPr/>
          <p:nvPr/>
        </p:nvSpPr>
        <p:spPr>
          <a:xfrm>
            <a:off x="1187624" y="2636912"/>
            <a:ext cx="2664296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/>
              <a:t>HDFS</a:t>
            </a:r>
            <a:endParaRPr lang="en-US" dirty="0"/>
          </a:p>
        </p:txBody>
      </p:sp>
      <p:sp>
        <p:nvSpPr>
          <p:cNvPr id="8" name="Rechteck 5">
            <a:extLst>
              <a:ext uri="{FF2B5EF4-FFF2-40B4-BE49-F238E27FC236}">
                <a16:creationId xmlns:a16="http://schemas.microsoft.com/office/drawing/2014/main" id="{12D1F2CE-876E-421A-9CA3-3484EE31AB27}"/>
              </a:ext>
            </a:extLst>
          </p:cNvPr>
          <p:cNvSpPr/>
          <p:nvPr/>
        </p:nvSpPr>
        <p:spPr>
          <a:xfrm>
            <a:off x="467544" y="2636912"/>
            <a:ext cx="57606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" name="Textfeld 6">
            <a:extLst>
              <a:ext uri="{FF2B5EF4-FFF2-40B4-BE49-F238E27FC236}">
                <a16:creationId xmlns:a16="http://schemas.microsoft.com/office/drawing/2014/main" id="{6FA9E939-7E1B-4FCF-A578-628170A35770}"/>
              </a:ext>
            </a:extLst>
          </p:cNvPr>
          <p:cNvSpPr txBox="1"/>
          <p:nvPr/>
        </p:nvSpPr>
        <p:spPr>
          <a:xfrm>
            <a:off x="3851920" y="2636912"/>
            <a:ext cx="483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http://localhost:50070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0" name="Textfeld 6">
            <a:extLst>
              <a:ext uri="{FF2B5EF4-FFF2-40B4-BE49-F238E27FC236}">
                <a16:creationId xmlns:a16="http://schemas.microsoft.com/office/drawing/2014/main" id="{0B12B04E-6EE1-496A-9122-4FC8268B8E52}"/>
              </a:ext>
            </a:extLst>
          </p:cNvPr>
          <p:cNvSpPr txBox="1"/>
          <p:nvPr/>
        </p:nvSpPr>
        <p:spPr>
          <a:xfrm>
            <a:off x="3851920" y="3620924"/>
            <a:ext cx="4834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http://localhost:19888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1" name="Rechteck 4">
            <a:extLst>
              <a:ext uri="{FF2B5EF4-FFF2-40B4-BE49-F238E27FC236}">
                <a16:creationId xmlns:a16="http://schemas.microsoft.com/office/drawing/2014/main" id="{605FF615-FF14-447B-9F80-61F660FA8297}"/>
              </a:ext>
            </a:extLst>
          </p:cNvPr>
          <p:cNvSpPr/>
          <p:nvPr/>
        </p:nvSpPr>
        <p:spPr>
          <a:xfrm>
            <a:off x="1187624" y="3573016"/>
            <a:ext cx="2664296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/>
              <a:t>Jobhistory</a:t>
            </a:r>
            <a:r>
              <a:rPr lang="de-DE" dirty="0"/>
              <a:t> Server</a:t>
            </a:r>
            <a:endParaRPr lang="en-US" dirty="0"/>
          </a:p>
        </p:txBody>
      </p:sp>
      <p:sp>
        <p:nvSpPr>
          <p:cNvPr id="12" name="Rechteck 5">
            <a:extLst>
              <a:ext uri="{FF2B5EF4-FFF2-40B4-BE49-F238E27FC236}">
                <a16:creationId xmlns:a16="http://schemas.microsoft.com/office/drawing/2014/main" id="{F3E62C91-1156-40AA-9469-ED1ED0B0CFF4}"/>
              </a:ext>
            </a:extLst>
          </p:cNvPr>
          <p:cNvSpPr/>
          <p:nvPr/>
        </p:nvSpPr>
        <p:spPr>
          <a:xfrm>
            <a:off x="467544" y="3573016"/>
            <a:ext cx="57606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9814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B33AD3-CEB6-42B7-AF4E-C88A28AB4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075" y="1858323"/>
            <a:ext cx="6625850" cy="428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78963-A453-445D-9AB7-45036B9E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HDFS:</a:t>
            </a:r>
            <a:r>
              <a:rPr lang="de-DE" dirty="0"/>
              <a:t> Browse </a:t>
            </a:r>
            <a:r>
              <a:rPr lang="de-DE" dirty="0" err="1"/>
              <a:t>the</a:t>
            </a:r>
            <a:r>
              <a:rPr lang="de-DE" dirty="0"/>
              <a:t> web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NameNode</a:t>
            </a:r>
            <a:r>
              <a:rPr lang="de-DE" dirty="0"/>
              <a:t>: </a:t>
            </a:r>
            <a:r>
              <a:rPr lang="de-DE" dirty="0" err="1"/>
              <a:t>default</a:t>
            </a:r>
            <a:r>
              <a:rPr lang="de-DE" dirty="0"/>
              <a:t>: http://localhost:50070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CFC7EB-E559-4E02-A4C5-48C90810DBEC}"/>
              </a:ext>
            </a:extLst>
          </p:cNvPr>
          <p:cNvSpPr/>
          <p:nvPr/>
        </p:nvSpPr>
        <p:spPr>
          <a:xfrm>
            <a:off x="1724241" y="2215017"/>
            <a:ext cx="4719967" cy="3273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81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FB7A-D023-4AE0-A061-DA09A04A2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Tracker [Port 8088]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F6E13B-1DBC-445F-B885-D762224E4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20888"/>
            <a:ext cx="8229600" cy="274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14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32529-4628-491C-8FF2-185A0CDA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Exercise</a:t>
            </a:r>
            <a:r>
              <a:rPr lang="de-DE" dirty="0"/>
              <a:t>: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yourself</a:t>
            </a:r>
            <a:r>
              <a:rPr lang="de-DE" dirty="0"/>
              <a:t> </a:t>
            </a:r>
            <a:r>
              <a:rPr lang="de-DE" dirty="0" err="1"/>
              <a:t>familiar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frontends</a:t>
            </a:r>
            <a:r>
              <a:rPr lang="de-DE" dirty="0"/>
              <a:t>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CD8CD-D0ED-44E5-A2C7-12BC54CB6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HDFS: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HDFS </a:t>
            </a:r>
            <a:r>
              <a:rPr lang="de-DE" dirty="0" err="1"/>
              <a:t>filesystem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currently</a:t>
            </a:r>
            <a:endParaRPr lang="de-DE" dirty="0"/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Health </a:t>
            </a:r>
            <a:r>
              <a:rPr lang="de-DE" dirty="0" err="1"/>
              <a:t>status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…</a:t>
            </a:r>
          </a:p>
          <a:p>
            <a:r>
              <a:rPr lang="de-DE" dirty="0" err="1"/>
              <a:t>Application</a:t>
            </a:r>
            <a:r>
              <a:rPr lang="de-DE" dirty="0"/>
              <a:t> Tracker</a:t>
            </a:r>
          </a:p>
          <a:p>
            <a:pPr lvl="1"/>
            <a:r>
              <a:rPr lang="de-DE" dirty="0"/>
              <a:t>Are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? (Old </a:t>
            </a:r>
            <a:r>
              <a:rPr lang="de-DE" dirty="0" err="1"/>
              <a:t>ones</a:t>
            </a:r>
            <a:r>
              <a:rPr lang="de-DE" dirty="0"/>
              <a:t>?)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2851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6A96-B066-4BC4-BC8E-C89E64E3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</a:t>
            </a:r>
            <a:r>
              <a:rPr lang="de-DE" dirty="0" err="1"/>
              <a:t>Daemons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EE54A3-FE48-4586-87CA-17DD9F1D6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561" y="1782906"/>
            <a:ext cx="6506799" cy="48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739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2B46-4DB3-449C-86E9-CEA3A0D4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 2: Top-10 R-</a:t>
            </a:r>
            <a:r>
              <a:rPr lang="de-DE" dirty="0" err="1"/>
              <a:t>packages</a:t>
            </a:r>
            <a:r>
              <a:rPr lang="de-DE" dirty="0"/>
              <a:t> in </a:t>
            </a:r>
            <a:r>
              <a:rPr lang="de-DE" dirty="0" err="1"/>
              <a:t>January</a:t>
            </a:r>
            <a:r>
              <a:rPr lang="de-DE" dirty="0"/>
              <a:t> 2016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E9A-F04E-4BE1-8F1A-73714EA8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 will use the </a:t>
            </a:r>
            <a:r>
              <a:rPr lang="en-US" b="1" dirty="0" err="1"/>
              <a:t>RStudio</a:t>
            </a:r>
            <a:r>
              <a:rPr lang="en-US" b="1" dirty="0"/>
              <a:t> CRAN Log-files (freely available from </a:t>
            </a:r>
            <a:r>
              <a:rPr lang="en-US" b="1" dirty="0" err="1"/>
              <a:t>RStudio</a:t>
            </a:r>
            <a:r>
              <a:rPr lang="en-US" b="1" dirty="0"/>
              <a:t> webpage) to figure out the Top-10 R-packages in January 2016. </a:t>
            </a:r>
          </a:p>
          <a:p>
            <a:r>
              <a:rPr lang="en-US" dirty="0"/>
              <a:t>File: packages_01.2016.txt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prepared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in Hadoop Single Mode!</a:t>
            </a:r>
          </a:p>
          <a:p>
            <a:pPr lvl="1"/>
            <a:r>
              <a:rPr lang="de-DE" dirty="0"/>
              <a:t>File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approx</a:t>
            </a:r>
            <a:r>
              <a:rPr lang="de-DE" dirty="0"/>
              <a:t> 146 MB!</a:t>
            </a:r>
          </a:p>
          <a:p>
            <a:r>
              <a:rPr lang="de-DE" dirty="0"/>
              <a:t>Run a </a:t>
            </a:r>
            <a:r>
              <a:rPr lang="de-DE" dirty="0" err="1"/>
              <a:t>word</a:t>
            </a:r>
            <a:r>
              <a:rPr lang="de-DE" dirty="0"/>
              <a:t>-count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r>
              <a:rPr lang="de-DE" dirty="0"/>
              <a:t>Export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host OS</a:t>
            </a:r>
          </a:p>
          <a:p>
            <a:r>
              <a:rPr lang="de-DE" dirty="0"/>
              <a:t>Use R/</a:t>
            </a:r>
            <a:r>
              <a:rPr lang="de-DE" dirty="0" err="1"/>
              <a:t>RStudio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and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Top-10 </a:t>
            </a:r>
            <a:r>
              <a:rPr lang="de-DE" dirty="0" err="1"/>
              <a:t>results</a:t>
            </a:r>
            <a:endParaRPr lang="de-DE" dirty="0"/>
          </a:p>
          <a:p>
            <a:pPr lvl="1"/>
            <a:r>
              <a:rPr lang="de-DE" dirty="0"/>
              <a:t>Generate a </a:t>
            </a:r>
            <a:r>
              <a:rPr lang="de-DE" dirty="0" err="1"/>
              <a:t>table</a:t>
            </a:r>
            <a:r>
              <a:rPr lang="de-DE" dirty="0"/>
              <a:t> and a bar </a:t>
            </a:r>
            <a:r>
              <a:rPr lang="de-DE" dirty="0" err="1"/>
              <a:t>chart</a:t>
            </a:r>
            <a:r>
              <a:rPr lang="de-DE" dirty="0"/>
              <a:t> in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23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7ECF87-CA17-4C07-9E27-EF1864FD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hdfs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3B3B9-0960-4EF9-A786-FEE2D963A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11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AC28-8874-4663-B394-B2F412D4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Check Content </a:t>
            </a:r>
            <a:r>
              <a:rPr lang="de-DE" dirty="0" err="1"/>
              <a:t>of</a:t>
            </a:r>
            <a:r>
              <a:rPr lang="de-DE" dirty="0"/>
              <a:t> HDFS </a:t>
            </a:r>
            <a:r>
              <a:rPr lang="de-DE" dirty="0" err="1"/>
              <a:t>Directories</a:t>
            </a:r>
            <a:r>
              <a:rPr lang="de-DE" dirty="0"/>
              <a:t> -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execute</a:t>
            </a:r>
            <a:r>
              <a:rPr lang="de-DE" dirty="0"/>
              <a:t> MapReduce Jobs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6A7E-B18A-4830-B59F-25378FC60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r>
              <a:rPr lang="de-DE" dirty="0"/>
              <a:t>&lt;</a:t>
            </a:r>
            <a:r>
              <a:rPr lang="de-DE" dirty="0" err="1"/>
              <a:t>username</a:t>
            </a:r>
            <a:r>
              <a:rPr lang="de-DE" dirty="0"/>
              <a:t>&gt;: </a:t>
            </a:r>
            <a:r>
              <a:rPr lang="de-DE" dirty="0" err="1"/>
              <a:t>master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Check the directories</a:t>
            </a: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–ls 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9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2BF2-CF3A-4E55-81A8-6CA66577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Hadoop Jobs</a:t>
            </a:r>
            <a:endParaRPr lang="en-US" dirty="0"/>
          </a:p>
        </p:txBody>
      </p:sp>
      <p:sp>
        <p:nvSpPr>
          <p:cNvPr id="4" name="Rechteck 4">
            <a:extLst>
              <a:ext uri="{FF2B5EF4-FFF2-40B4-BE49-F238E27FC236}">
                <a16:creationId xmlns:a16="http://schemas.microsoft.com/office/drawing/2014/main" id="{E6D29934-4F68-4225-9D90-D8EA0F5D1502}"/>
              </a:ext>
            </a:extLst>
          </p:cNvPr>
          <p:cNvSpPr/>
          <p:nvPr/>
        </p:nvSpPr>
        <p:spPr>
          <a:xfrm>
            <a:off x="1187624" y="1844824"/>
            <a:ext cx="2664296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/>
              <a:t>Standalone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) </a:t>
            </a:r>
            <a:r>
              <a:rPr lang="de-DE" dirty="0" err="1"/>
              <a:t>mode</a:t>
            </a:r>
            <a:endParaRPr lang="en-US" dirty="0"/>
          </a:p>
        </p:txBody>
      </p:sp>
      <p:sp>
        <p:nvSpPr>
          <p:cNvPr id="5" name="Rechteck 5">
            <a:extLst>
              <a:ext uri="{FF2B5EF4-FFF2-40B4-BE49-F238E27FC236}">
                <a16:creationId xmlns:a16="http://schemas.microsoft.com/office/drawing/2014/main" id="{722001E2-C338-479F-A110-CD3FDCD931DA}"/>
              </a:ext>
            </a:extLst>
          </p:cNvPr>
          <p:cNvSpPr/>
          <p:nvPr/>
        </p:nvSpPr>
        <p:spPr>
          <a:xfrm>
            <a:off x="467544" y="1844824"/>
            <a:ext cx="57606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6" name="Textfeld 6">
            <a:extLst>
              <a:ext uri="{FF2B5EF4-FFF2-40B4-BE49-F238E27FC236}">
                <a16:creationId xmlns:a16="http://schemas.microsoft.com/office/drawing/2014/main" id="{983F72C9-6D51-4A81-AE8D-8D4910524003}"/>
              </a:ext>
            </a:extLst>
          </p:cNvPr>
          <p:cNvSpPr txBox="1"/>
          <p:nvPr/>
        </p:nvSpPr>
        <p:spPr>
          <a:xfrm>
            <a:off x="3851920" y="1788379"/>
            <a:ext cx="483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no daemons used in this mode.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Hadoop uses the local file system as an substitute for HDFS file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jobs will run as if there is 1 mapper and 1 reducer.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9DBCE9B1-8873-42D6-82E0-E514C534FAE4}"/>
              </a:ext>
            </a:extLst>
          </p:cNvPr>
          <p:cNvSpPr/>
          <p:nvPr/>
        </p:nvSpPr>
        <p:spPr>
          <a:xfrm>
            <a:off x="1187624" y="3645024"/>
            <a:ext cx="2664296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Pseudo-distributed mode</a:t>
            </a:r>
          </a:p>
        </p:txBody>
      </p:sp>
      <p:sp>
        <p:nvSpPr>
          <p:cNvPr id="8" name="Rechteck 8">
            <a:extLst>
              <a:ext uri="{FF2B5EF4-FFF2-40B4-BE49-F238E27FC236}">
                <a16:creationId xmlns:a16="http://schemas.microsoft.com/office/drawing/2014/main" id="{1C6B8D91-ADA2-4D9C-9E15-EA1A8EA5F15C}"/>
              </a:ext>
            </a:extLst>
          </p:cNvPr>
          <p:cNvSpPr/>
          <p:nvPr/>
        </p:nvSpPr>
        <p:spPr>
          <a:xfrm>
            <a:off x="467544" y="3645024"/>
            <a:ext cx="57606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9" name="Textfeld 9">
            <a:extLst>
              <a:ext uri="{FF2B5EF4-FFF2-40B4-BE49-F238E27FC236}">
                <a16:creationId xmlns:a16="http://schemas.microsoft.com/office/drawing/2014/main" id="{DE8B46DD-F71F-4261-81C9-1ACDCAF4C4C7}"/>
              </a:ext>
            </a:extLst>
          </p:cNvPr>
          <p:cNvSpPr txBox="1"/>
          <p:nvPr/>
        </p:nvSpPr>
        <p:spPr>
          <a:xfrm>
            <a:off x="251520" y="3238817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Distributed Modes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Gerader Verbinder 16">
            <a:extLst>
              <a:ext uri="{FF2B5EF4-FFF2-40B4-BE49-F238E27FC236}">
                <a16:creationId xmlns:a16="http://schemas.microsoft.com/office/drawing/2014/main" id="{ED732150-71E2-402C-BCA1-79E5978545DF}"/>
              </a:ext>
            </a:extLst>
          </p:cNvPr>
          <p:cNvCxnSpPr/>
          <p:nvPr/>
        </p:nvCxnSpPr>
        <p:spPr>
          <a:xfrm>
            <a:off x="323528" y="3212976"/>
            <a:ext cx="8363272" cy="0"/>
          </a:xfrm>
          <a:prstGeom prst="line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7">
            <a:extLst>
              <a:ext uri="{FF2B5EF4-FFF2-40B4-BE49-F238E27FC236}">
                <a16:creationId xmlns:a16="http://schemas.microsoft.com/office/drawing/2014/main" id="{E4996EC2-30B8-45B0-B69B-A2FCC99E30F4}"/>
              </a:ext>
            </a:extLst>
          </p:cNvPr>
          <p:cNvSpPr/>
          <p:nvPr/>
        </p:nvSpPr>
        <p:spPr>
          <a:xfrm>
            <a:off x="1187624" y="5157192"/>
            <a:ext cx="2664296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Fully-distributed mode</a:t>
            </a:r>
          </a:p>
        </p:txBody>
      </p:sp>
      <p:sp>
        <p:nvSpPr>
          <p:cNvPr id="12" name="Rechteck 8">
            <a:extLst>
              <a:ext uri="{FF2B5EF4-FFF2-40B4-BE49-F238E27FC236}">
                <a16:creationId xmlns:a16="http://schemas.microsoft.com/office/drawing/2014/main" id="{D5665C98-6371-44CB-BE42-CAB792A7719C}"/>
              </a:ext>
            </a:extLst>
          </p:cNvPr>
          <p:cNvSpPr/>
          <p:nvPr/>
        </p:nvSpPr>
        <p:spPr>
          <a:xfrm>
            <a:off x="467544" y="5157192"/>
            <a:ext cx="576064" cy="5760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5" name="Textfeld 9">
            <a:extLst>
              <a:ext uri="{FF2B5EF4-FFF2-40B4-BE49-F238E27FC236}">
                <a16:creationId xmlns:a16="http://schemas.microsoft.com/office/drawing/2014/main" id="{B903E303-A2DF-4917-84F8-476EB3FB5A23}"/>
              </a:ext>
            </a:extLst>
          </p:cNvPr>
          <p:cNvSpPr txBox="1"/>
          <p:nvPr/>
        </p:nvSpPr>
        <p:spPr>
          <a:xfrm>
            <a:off x="251520" y="148478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Modes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feld 6">
            <a:extLst>
              <a:ext uri="{FF2B5EF4-FFF2-40B4-BE49-F238E27FC236}">
                <a16:creationId xmlns:a16="http://schemas.microsoft.com/office/drawing/2014/main" id="{028C3BC2-F076-4AEB-899B-E368A3D80130}"/>
              </a:ext>
            </a:extLst>
          </p:cNvPr>
          <p:cNvSpPr txBox="1"/>
          <p:nvPr/>
        </p:nvSpPr>
        <p:spPr>
          <a:xfrm>
            <a:off x="3851920" y="3573016"/>
            <a:ext cx="483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the daemons run on a single machine and this setting mimics the behavior of a cluster.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the daemons run on your machine locally using the HDFS protocol.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can be multiple mappers and reducers.</a:t>
            </a:r>
          </a:p>
        </p:txBody>
      </p:sp>
      <p:sp>
        <p:nvSpPr>
          <p:cNvPr id="17" name="Textfeld 6">
            <a:extLst>
              <a:ext uri="{FF2B5EF4-FFF2-40B4-BE49-F238E27FC236}">
                <a16:creationId xmlns:a16="http://schemas.microsoft.com/office/drawing/2014/main" id="{94877B81-E843-419B-B7F7-E711C20980DD}"/>
              </a:ext>
            </a:extLst>
          </p:cNvPr>
          <p:cNvSpPr txBox="1"/>
          <p:nvPr/>
        </p:nvSpPr>
        <p:spPr>
          <a:xfrm>
            <a:off x="3851920" y="5157192"/>
            <a:ext cx="4834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how Hadoop runs on a real cluster.</a:t>
            </a:r>
          </a:p>
        </p:txBody>
      </p:sp>
      <p:sp>
        <p:nvSpPr>
          <p:cNvPr id="18" name="Rechteck 7">
            <a:extLst>
              <a:ext uri="{FF2B5EF4-FFF2-40B4-BE49-F238E27FC236}">
                <a16:creationId xmlns:a16="http://schemas.microsoft.com/office/drawing/2014/main" id="{8235B9F1-5710-4B96-84A2-93F97FBC8893}"/>
              </a:ext>
            </a:extLst>
          </p:cNvPr>
          <p:cNvSpPr/>
          <p:nvPr/>
        </p:nvSpPr>
        <p:spPr>
          <a:xfrm>
            <a:off x="5796136" y="196478"/>
            <a:ext cx="2894880" cy="9646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run Hadoop in Single Mode and Pseudo-distributed mode</a:t>
            </a:r>
          </a:p>
        </p:txBody>
      </p:sp>
    </p:spTree>
    <p:extLst>
      <p:ext uri="{BB962C8B-B14F-4D97-AF65-F5344CB8AC3E}">
        <p14:creationId xmlns:p14="http://schemas.microsoft.com/office/powerpoint/2010/main" val="4194392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915C-08C9-4F4A-BF92-3500A685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(5) </a:t>
            </a:r>
            <a:r>
              <a:rPr lang="de-DE" dirty="0" err="1"/>
              <a:t>Copy</a:t>
            </a:r>
            <a:r>
              <a:rPr lang="de-DE" dirty="0"/>
              <a:t> Input Files </a:t>
            </a:r>
            <a:r>
              <a:rPr lang="de-DE" dirty="0" err="1"/>
              <a:t>into</a:t>
            </a:r>
            <a:r>
              <a:rPr lang="de-DE" dirty="0"/>
              <a:t> Distributed Filesystem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1C8A-B5D6-47AF-837F-50378FF0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en-US" b="1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Copy specific file t8.shakespeare.txt into folder /user/master/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hdfs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-put ~/Downloads/t8.shakespeare.txt /user/master/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Check content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hdfs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437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D15-D7FD-4E7D-8BFC-059A0D55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(5) </a:t>
            </a:r>
            <a:r>
              <a:rPr lang="de-DE" dirty="0" err="1"/>
              <a:t>Copy</a:t>
            </a:r>
            <a:r>
              <a:rPr lang="de-DE" dirty="0"/>
              <a:t> Input Files </a:t>
            </a:r>
            <a:r>
              <a:rPr lang="de-DE" dirty="0" err="1"/>
              <a:t>into</a:t>
            </a:r>
            <a:r>
              <a:rPr lang="de-DE" dirty="0"/>
              <a:t> Distributed Filesystem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F65F9-94FB-472C-9B4F-75C76EFEE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92" y="1916832"/>
            <a:ext cx="726784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3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4A016-E28E-49E0-BB32-DF5E8447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Wordcount on a pseudo-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551C9-0B76-4ADD-9583-8DBD81031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95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FEFF-77FA-4238-90BA-23099C68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(6) Run </a:t>
            </a:r>
            <a:r>
              <a:rPr lang="de-DE" dirty="0" err="1"/>
              <a:t>wordcount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87A0A-65F3-4D57-AEB4-C0E9ECCB2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Check if it works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jar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/share/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mapreduce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/hadoop-mapreduce-examples-2.8.5.jar wordcount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Run with input file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jar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/share/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mapreduce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/hadoop-mapreduce-examples-2.8.5.jar wordcount /user/master/t8.shakespeare.txt out1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56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0FAB-8FF7-4BE1-A1C8-B528B9D8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(7) </a:t>
            </a:r>
            <a:r>
              <a:rPr lang="de-DE" dirty="0" err="1"/>
              <a:t>Examine</a:t>
            </a:r>
            <a:r>
              <a:rPr lang="de-DE" dirty="0"/>
              <a:t> Output Files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35D60F-6479-433A-A1FD-F57B3C645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Inspect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hdfs</a:t>
            </a:r>
            <a:endParaRPr lang="de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–ls /user/master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hdfs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–ls /user/master/out2/</a:t>
            </a: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hdfs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normal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filesystem</a:t>
            </a:r>
            <a:endParaRPr lang="de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hdfs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dfs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/out2 ~/out2</a:t>
            </a: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Inspect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endParaRPr lang="de-D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cd ~/out2</a:t>
            </a:r>
          </a:p>
          <a:p>
            <a:pPr marL="0" indent="0">
              <a:buNone/>
            </a:pP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–l</a:t>
            </a:r>
          </a:p>
          <a:p>
            <a:pPr marL="0" indent="0">
              <a:buNone/>
            </a:pPr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 part-r-00000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960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0FAB-8FF7-4BE1-A1C8-B528B9D8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(7) </a:t>
            </a:r>
            <a:r>
              <a:rPr lang="de-DE" dirty="0" err="1"/>
              <a:t>Examine</a:t>
            </a:r>
            <a:r>
              <a:rPr lang="de-DE" dirty="0"/>
              <a:t> Output Files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005FC4-CF29-483E-84BE-AA7713F1C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555" y="1844824"/>
            <a:ext cx="726784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240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0FAB-8FF7-4BE1-A1C8-B528B9D8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(7) </a:t>
            </a:r>
            <a:r>
              <a:rPr lang="de-DE" dirty="0" err="1"/>
              <a:t>Examine</a:t>
            </a:r>
            <a:r>
              <a:rPr lang="de-DE" dirty="0"/>
              <a:t> Output Files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2D4A7-0E90-4B8C-8087-C4BFD3BFF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795" y="1857400"/>
            <a:ext cx="7248613" cy="47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68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909C6B-2576-43BD-BB05-172C6C8D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LAB: Analyse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shakespeare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57D7-FC10-4A00-83B8-0A2CCBEBA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19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BBDD-B890-4A18-B7AB-7E7355B6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Download Shakespeare (~ 5.2 MB)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29CA8-55DE-4178-B8AE-28BC7C600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Browser:</a:t>
            </a:r>
          </a:p>
          <a:p>
            <a:pPr marL="0" indent="0">
              <a:buNone/>
            </a:pPr>
            <a:r>
              <a:rPr lang="en-US" dirty="0"/>
              <a:t># Shakespeare: https://ocw.mit.edu/ans7870/6/6.006/s08/lecturenotes/files/t8.shakespeare.txt</a:t>
            </a:r>
          </a:p>
          <a:p>
            <a:pPr marL="0" indent="0">
              <a:buNone/>
            </a:pPr>
            <a:r>
              <a:rPr lang="de-DE" b="1" dirty="0">
                <a:solidFill>
                  <a:srgbClr val="FF0000"/>
                </a:solidFill>
              </a:rPr>
              <a:t>&lt;Right </a:t>
            </a:r>
            <a:r>
              <a:rPr lang="de-DE" b="1" dirty="0" err="1">
                <a:solidFill>
                  <a:srgbClr val="FF0000"/>
                </a:solidFill>
              </a:rPr>
              <a:t>click</a:t>
            </a:r>
            <a:r>
              <a:rPr lang="de-DE" b="1" dirty="0">
                <a:solidFill>
                  <a:srgbClr val="FF0000"/>
                </a:solidFill>
              </a:rPr>
              <a:t> and save </a:t>
            </a:r>
            <a:r>
              <a:rPr lang="de-DE" b="1" dirty="0" err="1">
                <a:solidFill>
                  <a:srgbClr val="FF0000"/>
                </a:solidFill>
              </a:rPr>
              <a:t>page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as</a:t>
            </a:r>
            <a:r>
              <a:rPr lang="de-DE" b="1" dirty="0">
                <a:solidFill>
                  <a:srgbClr val="FF0000"/>
                </a:solidFill>
              </a:rPr>
              <a:t> t8.shakespeare.txt in ~/Downloads-Folder&gt;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sz="1050" b="1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Shakespeare: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~/Downloads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wget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https://ocw.mit.edu/ans7870/6/6.006/s08/lecturenotes/files/t8.shakespeare.txt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100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049D-6C6C-467D-BB9B-3406DF1A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Download Shakespeare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DEF201-4746-4D4B-8C29-1B6E56CD4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916832"/>
            <a:ext cx="80772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5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Virtual Box: 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8AB80D-3354-4F17-A2AB-7C73B9C0E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080" y="1700043"/>
            <a:ext cx="7560840" cy="4872825"/>
          </a:xfrm>
          <a:prstGeom prst="rect">
            <a:avLst/>
          </a:prstGeom>
        </p:spPr>
      </p:pic>
      <p:sp>
        <p:nvSpPr>
          <p:cNvPr id="4" name="Rechteck 7">
            <a:extLst>
              <a:ext uri="{FF2B5EF4-FFF2-40B4-BE49-F238E27FC236}">
                <a16:creationId xmlns:a16="http://schemas.microsoft.com/office/drawing/2014/main" id="{FA07EAC9-FFA1-4E04-86E0-E7819BEC5E33}"/>
              </a:ext>
            </a:extLst>
          </p:cNvPr>
          <p:cNvSpPr/>
          <p:nvPr/>
        </p:nvSpPr>
        <p:spPr>
          <a:xfrm>
            <a:off x="6026720" y="441050"/>
            <a:ext cx="2664296" cy="7200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select latest version!</a:t>
            </a:r>
          </a:p>
        </p:txBody>
      </p:sp>
      <p:sp>
        <p:nvSpPr>
          <p:cNvPr id="5" name="Rechteck 7">
            <a:extLst>
              <a:ext uri="{FF2B5EF4-FFF2-40B4-BE49-F238E27FC236}">
                <a16:creationId xmlns:a16="http://schemas.microsoft.com/office/drawing/2014/main" id="{486A52A6-E955-461D-8F8A-7CC9A6304FBA}"/>
              </a:ext>
            </a:extLst>
          </p:cNvPr>
          <p:cNvSpPr/>
          <p:nvPr/>
        </p:nvSpPr>
        <p:spPr>
          <a:xfrm>
            <a:off x="452984" y="440698"/>
            <a:ext cx="2966888" cy="7200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Notebooks provided by </a:t>
            </a:r>
            <a:r>
              <a:rPr lang="en-US" dirty="0" err="1"/>
              <a:t>htw</a:t>
            </a:r>
            <a:r>
              <a:rPr lang="en-US" dirty="0"/>
              <a:t>: should already be installed!</a:t>
            </a:r>
          </a:p>
        </p:txBody>
      </p:sp>
    </p:spTree>
    <p:extLst>
      <p:ext uri="{BB962C8B-B14F-4D97-AF65-F5344CB8AC3E}">
        <p14:creationId xmlns:p14="http://schemas.microsoft.com/office/powerpoint/2010/main" val="1111057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266A-43E7-4AED-BD52-097B983A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C3F9E-59F4-4766-9247-40B9272FA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Run a </a:t>
            </a:r>
            <a:r>
              <a:rPr lang="de-DE" dirty="0" err="1"/>
              <a:t>wordcount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Shakespeare </a:t>
            </a:r>
            <a:r>
              <a:rPr lang="de-DE" dirty="0" err="1"/>
              <a:t>you</a:t>
            </a:r>
            <a:r>
              <a:rPr lang="de-DE" dirty="0"/>
              <a:t> just </a:t>
            </a:r>
            <a:r>
              <a:rPr lang="de-DE" dirty="0" err="1"/>
              <a:t>downloaded</a:t>
            </a:r>
            <a:r>
              <a:rPr lang="de-DE" dirty="0"/>
              <a:t>! Use Hadoop in Single Mode!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976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5BF1F-ADAE-443E-B8C0-6CE3464C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hadoop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C9DB0-D14D-4C8D-A90F-B1567B5EE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202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F8A11E-B1E9-4D24-8081-5153ABC6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97563-CB4C-468D-8895-CF2FF605D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changes</a:t>
            </a:r>
            <a:r>
              <a:rPr lang="de-DE" dirty="0"/>
              <a:t> will </a:t>
            </a:r>
            <a:r>
              <a:rPr lang="de-DE" dirty="0" err="1"/>
              <a:t>require</a:t>
            </a:r>
            <a:r>
              <a:rPr lang="de-DE" dirty="0"/>
              <a:t> a not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!</a:t>
            </a:r>
          </a:p>
          <a:p>
            <a:r>
              <a:rPr lang="de-DE" dirty="0"/>
              <a:t>In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virtual box and </a:t>
            </a:r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freeze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728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3C34-B122-49CD-9200-B283BDDE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(8) Option 1 -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Daemons</a:t>
            </a:r>
            <a:r>
              <a:rPr lang="de-DE" dirty="0"/>
              <a:t>: </a:t>
            </a:r>
            <a:r>
              <a:rPr lang="de-DE" b="1" dirty="0"/>
              <a:t>Use </a:t>
            </a:r>
            <a:r>
              <a:rPr lang="de-DE" b="1" dirty="0" err="1"/>
              <a:t>Script</a:t>
            </a:r>
            <a:r>
              <a:rPr lang="de-DE" b="1" dirty="0"/>
              <a:t> hadoop_stop.sh on Desktop!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DF7BE-F6CC-4065-A3D4-12D331160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2813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/local/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hadoop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sbin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mr-jobhistory-daemon.sh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stop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historyserver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hadoop-daemon.sh stop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datanode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hadoop-daemon.sh stop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namenode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hadoop-daemon.sh stop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secondarynamenode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yarn-daemon.sh stop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nodemanager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yarn-daemon.sh stop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resourcemanager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Check if anything is running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87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3B78-2805-4571-9046-2C5B7725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(8) Option 1 -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Daemons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35BC3E-B4A8-489D-91C7-0BC0F694A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800" y="1916832"/>
            <a:ext cx="618654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05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B4A9-FB8A-41A8-999A-4DD1D972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(8) Option 2 -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Daemons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1B30F-52A1-459A-B479-EB641AE8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Ubuntu </a:t>
            </a:r>
            <a:r>
              <a:rPr lang="de-DE" b="1" dirty="0" err="1"/>
              <a:t>console</a:t>
            </a:r>
            <a:r>
              <a:rPr lang="de-DE" b="1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cd 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/local/Hadoop/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sbin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/stop-dfs.sh</a:t>
            </a: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/stop-yarn.sh</a:t>
            </a:r>
          </a:p>
          <a:p>
            <a:pPr marL="0" indent="0">
              <a:buNone/>
            </a:pP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1466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2658-2B78-4785-9553-EB54DA5C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(8)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Daemons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A5BE46-7DAD-4D12-A494-79C880134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137" y="1988840"/>
            <a:ext cx="715772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68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099D854-BD10-43F4-8DAE-80D57081A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HDFS –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EFCB9E2-FD50-464E-8AC2-915271CBF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6461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2FA55-889C-4A02-BB49-75810D04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– Short 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B36BF-6AF2-45F8-A2D5-77E4D2D4E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HDFS: Hadoop Distributed File System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HDFS Web Interfaces: http://localhost:50070</a:t>
            </a:r>
          </a:p>
        </p:txBody>
      </p:sp>
    </p:spTree>
    <p:extLst>
      <p:ext uri="{BB962C8B-B14F-4D97-AF65-F5344CB8AC3E}">
        <p14:creationId xmlns:p14="http://schemas.microsoft.com/office/powerpoint/2010/main" val="1085053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684C67-FA77-4502-A0DF-95BA8E74DD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HDFS Command Line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F15A09-071B-49F5-BDB1-8591EE69E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0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EAAF1-D62A-49AE-A984-4CF826F3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Import VM Image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D73C4C-255C-4D55-9A03-1E5D9DC94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955" y="1844675"/>
            <a:ext cx="6226090" cy="428148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D976D1A-F4BD-4765-958A-16896BBAFFE8}"/>
              </a:ext>
            </a:extLst>
          </p:cNvPr>
          <p:cNvSpPr txBox="1"/>
          <p:nvPr/>
        </p:nvSpPr>
        <p:spPr>
          <a:xfrm>
            <a:off x="1763688" y="2852936"/>
            <a:ext cx="295232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Menu &gt; File &gt; Import Appliance…</a:t>
            </a:r>
          </a:p>
        </p:txBody>
      </p:sp>
    </p:spTree>
    <p:extLst>
      <p:ext uri="{BB962C8B-B14F-4D97-AF65-F5344CB8AC3E}">
        <p14:creationId xmlns:p14="http://schemas.microsoft.com/office/powerpoint/2010/main" val="23338122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3FDC-C246-4E33-A8CE-2B65472C2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Hadoop Command Line - </a:t>
            </a:r>
            <a:r>
              <a:rPr lang="de-DE" dirty="0" err="1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8C4C-1AD1-4F6C-8F6C-5745D1BE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invoke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HDFS </a:t>
            </a:r>
            <a:r>
              <a:rPr lang="de-DE" dirty="0" err="1"/>
              <a:t>shell</a:t>
            </a:r>
            <a:endParaRPr lang="de-DE" dirty="0"/>
          </a:p>
          <a:p>
            <a:r>
              <a:rPr lang="de-DE" dirty="0"/>
              <a:t>List </a:t>
            </a:r>
            <a:r>
              <a:rPr lang="de-DE" dirty="0" err="1"/>
              <a:t>the</a:t>
            </a:r>
            <a:r>
              <a:rPr lang="de-DE" dirty="0"/>
              <a:t> HDFS </a:t>
            </a:r>
            <a:r>
              <a:rPr lang="de-DE" dirty="0" err="1"/>
              <a:t>commands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60762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9896-A1B0-41CB-8EAE-9C3BAC94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File Command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1B9A-27E9-4B8D-9A83-A14AB53C2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The </a:t>
            </a:r>
            <a:r>
              <a:rPr lang="de-DE" b="1" dirty="0" err="1"/>
              <a:t>FileSystem</a:t>
            </a:r>
            <a:r>
              <a:rPr lang="de-DE" b="1" dirty="0"/>
              <a:t> (FS) </a:t>
            </a:r>
            <a:r>
              <a:rPr lang="de-DE" b="1" dirty="0" err="1"/>
              <a:t>shell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invoked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endParaRPr lang="de-DE" b="1" dirty="0"/>
          </a:p>
          <a:p>
            <a:endParaRPr lang="de-DE" dirty="0"/>
          </a:p>
          <a:p>
            <a:pPr marL="457200" lvl="1" indent="0">
              <a:buNone/>
            </a:pPr>
            <a:r>
              <a:rPr lang="de-DE" sz="1800" b="1" dirty="0" err="1"/>
              <a:t>hdfs</a:t>
            </a:r>
            <a:r>
              <a:rPr lang="de-DE" sz="1800" b="1" dirty="0"/>
              <a:t> </a:t>
            </a:r>
            <a:r>
              <a:rPr lang="de-DE" sz="1800" b="1" dirty="0" err="1"/>
              <a:t>dfs</a:t>
            </a:r>
            <a:r>
              <a:rPr lang="de-DE" sz="1800" b="1" dirty="0"/>
              <a:t> &lt;</a:t>
            </a:r>
            <a:r>
              <a:rPr lang="de-DE" sz="1800" b="1" dirty="0" err="1"/>
              <a:t>args</a:t>
            </a:r>
            <a:r>
              <a:rPr lang="de-DE" sz="1800" b="1" dirty="0"/>
              <a:t>&gt;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 err="1"/>
              <a:t>Example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list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current</a:t>
            </a:r>
            <a:r>
              <a:rPr lang="de-DE" b="1" dirty="0"/>
              <a:t> </a:t>
            </a:r>
            <a:r>
              <a:rPr lang="de-DE" b="1" dirty="0" err="1"/>
              <a:t>directory</a:t>
            </a:r>
            <a:r>
              <a:rPr lang="de-DE" b="1" dirty="0"/>
              <a:t> in HDFS</a:t>
            </a:r>
          </a:p>
          <a:p>
            <a:endParaRPr lang="de-DE" dirty="0"/>
          </a:p>
          <a:p>
            <a:pPr marL="457200" lvl="1" indent="0">
              <a:buNone/>
            </a:pPr>
            <a:r>
              <a:rPr lang="de-DE" sz="1800" b="1" dirty="0" err="1"/>
              <a:t>hdfs</a:t>
            </a:r>
            <a:r>
              <a:rPr lang="de-DE" sz="1800" b="1" dirty="0"/>
              <a:t> </a:t>
            </a:r>
            <a:r>
              <a:rPr lang="de-DE" sz="1800" b="1" dirty="0" err="1"/>
              <a:t>dfs</a:t>
            </a:r>
            <a:r>
              <a:rPr lang="de-DE" sz="1800" b="1" dirty="0"/>
              <a:t> -</a:t>
            </a:r>
            <a:r>
              <a:rPr lang="de-DE" sz="1800" b="1" dirty="0" err="1"/>
              <a:t>ls</a:t>
            </a:r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640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1128-D207-4942-8170-F489D28E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File Command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94700-5A06-43E3-8987-1F66B93E7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824536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All FS </a:t>
            </a:r>
            <a:r>
              <a:rPr lang="de-DE" b="1" dirty="0" err="1"/>
              <a:t>shell</a:t>
            </a:r>
            <a:r>
              <a:rPr lang="de-DE" b="1" dirty="0"/>
              <a:t> </a:t>
            </a:r>
            <a:r>
              <a:rPr lang="de-DE" b="1" dirty="0" err="1"/>
              <a:t>commands</a:t>
            </a:r>
            <a:r>
              <a:rPr lang="de-DE" b="1" dirty="0"/>
              <a:t> </a:t>
            </a:r>
            <a:r>
              <a:rPr lang="de-DE" b="1" dirty="0" err="1"/>
              <a:t>take</a:t>
            </a:r>
            <a:r>
              <a:rPr lang="de-DE" b="1" dirty="0"/>
              <a:t> </a:t>
            </a:r>
            <a:r>
              <a:rPr lang="de-DE" b="1" dirty="0" err="1"/>
              <a:t>path</a:t>
            </a:r>
            <a:r>
              <a:rPr lang="de-DE" b="1" dirty="0"/>
              <a:t> URIs </a:t>
            </a:r>
            <a:r>
              <a:rPr lang="de-DE" b="1" dirty="0" err="1"/>
              <a:t>as</a:t>
            </a:r>
            <a:r>
              <a:rPr lang="de-DE" b="1" dirty="0"/>
              <a:t> </a:t>
            </a:r>
            <a:r>
              <a:rPr lang="de-DE" b="1" dirty="0" err="1"/>
              <a:t>arguments</a:t>
            </a:r>
            <a:endParaRPr lang="de-DE" b="1" dirty="0"/>
          </a:p>
          <a:p>
            <a:endParaRPr lang="de-DE" sz="1050" dirty="0"/>
          </a:p>
          <a:p>
            <a:pPr marL="457200" lvl="1" indent="0">
              <a:buNone/>
            </a:pPr>
            <a:r>
              <a:rPr lang="de-DE" sz="1800" b="1" dirty="0"/>
              <a:t>scheme://authority/path</a:t>
            </a:r>
          </a:p>
          <a:p>
            <a:endParaRPr lang="de-DE" sz="1000" dirty="0"/>
          </a:p>
          <a:p>
            <a:pPr marL="0" indent="0">
              <a:buNone/>
            </a:pPr>
            <a:r>
              <a:rPr lang="de-DE" b="1" dirty="0" err="1"/>
              <a:t>Scheme</a:t>
            </a:r>
            <a:endParaRPr lang="de-DE" b="1" dirty="0"/>
          </a:p>
          <a:p>
            <a:r>
              <a:rPr lang="de-DE" dirty="0" err="1"/>
              <a:t>Scheme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HDFS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hdfs</a:t>
            </a:r>
            <a:endParaRPr lang="de-DE" dirty="0"/>
          </a:p>
          <a:p>
            <a:r>
              <a:rPr lang="de-DE" dirty="0" err="1"/>
              <a:t>Scheme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filesystem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  <a:p>
            <a:endParaRPr lang="de-DE" sz="1000" dirty="0"/>
          </a:p>
          <a:p>
            <a:pPr marL="457200" lvl="1" indent="0">
              <a:buNone/>
            </a:pPr>
            <a:r>
              <a:rPr lang="en-US" sz="1800" b="1" dirty="0" err="1"/>
              <a:t>hdfs</a:t>
            </a:r>
            <a:r>
              <a:rPr lang="en-US" sz="1800" b="1" dirty="0"/>
              <a:t> </a:t>
            </a:r>
            <a:r>
              <a:rPr lang="en-US" sz="1800" b="1" dirty="0" err="1"/>
              <a:t>dfs</a:t>
            </a:r>
            <a:r>
              <a:rPr lang="en-US" sz="1800" b="1" dirty="0"/>
              <a:t> -</a:t>
            </a:r>
            <a:r>
              <a:rPr lang="en-US" sz="1800" b="1" dirty="0" err="1"/>
              <a:t>cp</a:t>
            </a:r>
            <a:endParaRPr lang="en-US" sz="1800" b="1" dirty="0"/>
          </a:p>
          <a:p>
            <a:pPr marL="457200" lvl="1" indent="0">
              <a:buNone/>
            </a:pPr>
            <a:r>
              <a:rPr lang="en-US" sz="1800" b="1" dirty="0"/>
              <a:t>	file:///sampleData/spark/myfile.txt</a:t>
            </a:r>
          </a:p>
          <a:p>
            <a:pPr marL="457200" lvl="1" indent="0">
              <a:buNone/>
            </a:pPr>
            <a:r>
              <a:rPr lang="en-US" sz="1800" b="1" dirty="0"/>
              <a:t>	hdfs://master:8020/user/spark/test/myfile.txt</a:t>
            </a:r>
          </a:p>
          <a:p>
            <a:pPr marL="57150" indent="0">
              <a:buNone/>
            </a:pPr>
            <a:endParaRPr lang="de-DE" sz="1100" b="1" dirty="0"/>
          </a:p>
          <a:p>
            <a:pPr marL="57150" indent="0">
              <a:buNone/>
            </a:pPr>
            <a:r>
              <a:rPr lang="de-DE" b="1" dirty="0"/>
              <a:t>S</a:t>
            </a:r>
            <a:r>
              <a:rPr lang="en-US" b="1" dirty="0" err="1"/>
              <a:t>cheme</a:t>
            </a:r>
            <a:r>
              <a:rPr lang="en-US" b="1" dirty="0"/>
              <a:t> and Authority are optional</a:t>
            </a:r>
          </a:p>
          <a:p>
            <a:pPr indent="-285750"/>
            <a:r>
              <a:rPr lang="en-US" b="1" dirty="0"/>
              <a:t>Defaults are taken from the core-site.xml configuration file</a:t>
            </a:r>
          </a:p>
          <a:p>
            <a:pPr indent="-285750"/>
            <a:endParaRPr lang="de-DE" b="1" dirty="0"/>
          </a:p>
          <a:p>
            <a:pPr marL="57150" indent="0">
              <a:buNone/>
            </a:pPr>
            <a:r>
              <a:rPr lang="de-DE" b="1" dirty="0"/>
              <a:t>M</a:t>
            </a:r>
            <a:r>
              <a:rPr lang="en-US" b="1" dirty="0" err="1"/>
              <a:t>ost</a:t>
            </a:r>
            <a:r>
              <a:rPr lang="en-US" b="1" dirty="0"/>
              <a:t> of the FS shell commands behave like corresponding UNIX commands!</a:t>
            </a:r>
          </a:p>
        </p:txBody>
      </p:sp>
    </p:spTree>
    <p:extLst>
      <p:ext uri="{BB962C8B-B14F-4D97-AF65-F5344CB8AC3E}">
        <p14:creationId xmlns:p14="http://schemas.microsoft.com/office/powerpoint/2010/main" val="13438909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E585-4075-4C4A-854A-5354C035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File Commands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B795-443F-48E1-9967-79C0B6F0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 number of POSIX-like commands</a:t>
            </a:r>
          </a:p>
          <a:p>
            <a:r>
              <a:rPr lang="en-US" dirty="0"/>
              <a:t>cat, </a:t>
            </a:r>
            <a:r>
              <a:rPr lang="en-US" dirty="0" err="1"/>
              <a:t>chgrp</a:t>
            </a:r>
            <a:r>
              <a:rPr lang="en-US" dirty="0"/>
              <a:t>, </a:t>
            </a:r>
            <a:r>
              <a:rPr lang="en-US" dirty="0" err="1"/>
              <a:t>chmod</a:t>
            </a:r>
            <a:r>
              <a:rPr lang="en-US" dirty="0"/>
              <a:t>, </a:t>
            </a:r>
            <a:r>
              <a:rPr lang="en-US" dirty="0" err="1"/>
              <a:t>chown</a:t>
            </a:r>
            <a:r>
              <a:rPr lang="en-US" dirty="0"/>
              <a:t>, </a:t>
            </a:r>
            <a:r>
              <a:rPr lang="en-US" dirty="0" err="1"/>
              <a:t>cp</a:t>
            </a:r>
            <a:r>
              <a:rPr lang="en-US" dirty="0"/>
              <a:t>, du, ls, </a:t>
            </a:r>
            <a:r>
              <a:rPr lang="en-US" dirty="0" err="1"/>
              <a:t>mkdir</a:t>
            </a:r>
            <a:r>
              <a:rPr lang="en-US" dirty="0"/>
              <a:t>, mv, </a:t>
            </a:r>
            <a:r>
              <a:rPr lang="en-US" dirty="0" err="1"/>
              <a:t>rm</a:t>
            </a:r>
            <a:r>
              <a:rPr lang="en-US" dirty="0"/>
              <a:t>, stat, tail</a:t>
            </a:r>
          </a:p>
          <a:p>
            <a:endParaRPr lang="de-DE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Some HDFS-specific commands</a:t>
            </a:r>
          </a:p>
          <a:p>
            <a:r>
              <a:rPr lang="en-US" dirty="0" err="1"/>
              <a:t>copyFromLocal</a:t>
            </a:r>
            <a:r>
              <a:rPr lang="en-US" dirty="0"/>
              <a:t>, </a:t>
            </a:r>
            <a:r>
              <a:rPr lang="en-US" dirty="0" err="1"/>
              <a:t>copyToLocal</a:t>
            </a:r>
            <a:r>
              <a:rPr lang="en-US" dirty="0"/>
              <a:t>, get, </a:t>
            </a:r>
            <a:r>
              <a:rPr lang="en-US" dirty="0" err="1"/>
              <a:t>getmerge</a:t>
            </a:r>
            <a:r>
              <a:rPr lang="en-US" dirty="0"/>
              <a:t>, put, </a:t>
            </a:r>
            <a:r>
              <a:rPr lang="en-US" dirty="0" err="1"/>
              <a:t>setrep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782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B113-7B4B-4C46-AC71-0B950EBE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– </a:t>
            </a:r>
            <a:r>
              <a:rPr lang="de-DE" dirty="0" err="1"/>
              <a:t>Specific</a:t>
            </a:r>
            <a:r>
              <a:rPr lang="de-DE" dirty="0"/>
              <a:t> Commands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667A-D0F6-471A-87F6-C0D98BE97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824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/>
              <a:t>copyFromLocal</a:t>
            </a:r>
            <a:r>
              <a:rPr lang="de-DE" b="1" dirty="0"/>
              <a:t> / </a:t>
            </a:r>
            <a:r>
              <a:rPr lang="de-DE" b="1" dirty="0" err="1"/>
              <a:t>put</a:t>
            </a:r>
            <a:endParaRPr lang="de-DE" b="1" dirty="0"/>
          </a:p>
          <a:p>
            <a:r>
              <a:rPr lang="de-DE" dirty="0"/>
              <a:t>Copy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filesystem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HDFS</a:t>
            </a:r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copyToLocal</a:t>
            </a:r>
            <a:r>
              <a:rPr lang="de-DE" b="1" dirty="0"/>
              <a:t> / </a:t>
            </a:r>
            <a:r>
              <a:rPr lang="de-DE" b="1" dirty="0" err="1"/>
              <a:t>get</a:t>
            </a:r>
            <a:endParaRPr lang="de-DE" b="1" dirty="0"/>
          </a:p>
          <a:p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HDFS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filesystem</a:t>
            </a:r>
            <a:endParaRPr lang="en-US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 err="1"/>
              <a:t>getMerge</a:t>
            </a:r>
            <a:endParaRPr lang="de-DE" b="1" dirty="0"/>
          </a:p>
          <a:p>
            <a:r>
              <a:rPr lang="de-DE" dirty="0" err="1"/>
              <a:t>Get</a:t>
            </a:r>
            <a:r>
              <a:rPr lang="de-DE" dirty="0"/>
              <a:t> all </a:t>
            </a:r>
            <a:r>
              <a:rPr lang="de-DE" dirty="0" err="1"/>
              <a:t>files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pattern</a:t>
            </a:r>
            <a:endParaRPr lang="de-DE" dirty="0"/>
          </a:p>
          <a:p>
            <a:r>
              <a:rPr lang="de-DE" dirty="0" err="1"/>
              <a:t>Merges</a:t>
            </a:r>
            <a:r>
              <a:rPr lang="de-DE" dirty="0"/>
              <a:t> and </a:t>
            </a:r>
            <a:r>
              <a:rPr lang="de-DE" dirty="0" err="1"/>
              <a:t>sorts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on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filesystem</a:t>
            </a:r>
            <a:endParaRPr lang="en-US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 err="1"/>
              <a:t>setRep</a:t>
            </a:r>
            <a:endParaRPr lang="de-DE" b="1" dirty="0"/>
          </a:p>
          <a:p>
            <a:r>
              <a:rPr lang="de-DE" dirty="0"/>
              <a:t>Sets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replication</a:t>
            </a:r>
            <a:r>
              <a:rPr lang="de-DE" dirty="0"/>
              <a:t> </a:t>
            </a:r>
            <a:r>
              <a:rPr lang="de-DE" dirty="0" err="1"/>
              <a:t>factor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file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executed</a:t>
            </a:r>
            <a:r>
              <a:rPr lang="de-DE" dirty="0"/>
              <a:t> </a:t>
            </a:r>
            <a:r>
              <a:rPr lang="de-DE" dirty="0" err="1"/>
              <a:t>recursively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an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wait</a:t>
            </a:r>
            <a:r>
              <a:rPr lang="de-DE" dirty="0"/>
              <a:t>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replication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844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F8C2-03AA-4221-9CEA-8F1BF267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HDFS 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4C6D-147C-4A4E-9D29-CB5E996D2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hdfs</a:t>
            </a:r>
            <a:r>
              <a:rPr lang="de-DE" b="1" dirty="0"/>
              <a:t> </a:t>
            </a:r>
            <a:r>
              <a:rPr lang="de-DE" b="1" dirty="0" err="1"/>
              <a:t>dfsadmin</a:t>
            </a:r>
            <a:r>
              <a:rPr lang="de-DE" b="1" dirty="0"/>
              <a:t> –</a:t>
            </a:r>
            <a:r>
              <a:rPr lang="de-DE" b="1" dirty="0" err="1"/>
              <a:t>help</a:t>
            </a:r>
            <a:endParaRPr lang="de-DE" b="1" dirty="0"/>
          </a:p>
          <a:p>
            <a:r>
              <a:rPr lang="de-DE" dirty="0"/>
              <a:t>All </a:t>
            </a:r>
            <a:r>
              <a:rPr lang="de-DE" dirty="0" err="1"/>
              <a:t>admin</a:t>
            </a:r>
            <a:r>
              <a:rPr lang="de-DE" dirty="0"/>
              <a:t> </a:t>
            </a:r>
            <a:r>
              <a:rPr lang="de-DE" dirty="0" err="1"/>
              <a:t>commands</a:t>
            </a: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hdfs</a:t>
            </a:r>
            <a:r>
              <a:rPr lang="de-DE" b="1" dirty="0"/>
              <a:t> </a:t>
            </a:r>
            <a:r>
              <a:rPr lang="de-DE" b="1" dirty="0" err="1"/>
              <a:t>dfs</a:t>
            </a:r>
            <a:r>
              <a:rPr lang="de-DE" b="1" dirty="0"/>
              <a:t> -</a:t>
            </a:r>
            <a:r>
              <a:rPr lang="de-DE" b="1" dirty="0" err="1"/>
              <a:t>help</a:t>
            </a:r>
            <a:endParaRPr lang="de-DE" b="1" dirty="0"/>
          </a:p>
          <a:p>
            <a:r>
              <a:rPr lang="de-DE" dirty="0"/>
              <a:t>All </a:t>
            </a:r>
            <a:r>
              <a:rPr lang="de-DE" dirty="0" err="1"/>
              <a:t>commands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Important</a:t>
            </a:r>
            <a:r>
              <a:rPr lang="de-DE" dirty="0"/>
              <a:t>: Most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unix</a:t>
            </a:r>
            <a:r>
              <a:rPr lang="de-DE" dirty="0"/>
              <a:t>!</a:t>
            </a:r>
          </a:p>
          <a:p>
            <a:r>
              <a:rPr lang="de-DE" dirty="0"/>
              <a:t>Unix: </a:t>
            </a:r>
            <a:r>
              <a:rPr lang="de-DE" dirty="0" err="1"/>
              <a:t>ls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HDFS: </a:t>
            </a:r>
            <a:r>
              <a:rPr lang="de-DE" dirty="0" err="1">
                <a:sym typeface="Wingdings" panose="05000000000000000000" pitchFamily="2" charset="2"/>
              </a:rPr>
              <a:t>hdfs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dfs</a:t>
            </a:r>
            <a:r>
              <a:rPr lang="de-DE" dirty="0">
                <a:sym typeface="Wingdings" panose="05000000000000000000" pitchFamily="2" charset="2"/>
              </a:rPr>
              <a:t> -</a:t>
            </a:r>
            <a:r>
              <a:rPr lang="de-DE" dirty="0" err="1">
                <a:sym typeface="Wingdings" panose="05000000000000000000" pitchFamily="2" charset="2"/>
              </a:rPr>
              <a:t>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353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172D-6B8E-4D93-8D1C-302EA3FD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Interface: Utilities &gt; Browse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[Port 50070]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BA37EB-6F0A-4133-8EEC-CEF0CAE8B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834" y="1839316"/>
            <a:ext cx="7434003" cy="46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233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5551BD-FC2C-4ABE-943F-CC74BAC69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Case Study 1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A7DF19-E147-47AB-A626-E381FC16D2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735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D20C-9378-46B2-8964-AE3A50A8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Analyze </a:t>
            </a:r>
            <a:r>
              <a:rPr lang="de-DE" dirty="0" err="1"/>
              <a:t>RStudio</a:t>
            </a:r>
            <a:r>
              <a:rPr lang="de-DE" dirty="0"/>
              <a:t> CRAN Log-Files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6B9D-63E6-4502-986E-3280C8DE8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Analyse</a:t>
            </a:r>
            <a:r>
              <a:rPr lang="en-US" b="1" dirty="0"/>
              <a:t> – in groups up to 2 persons – </a:t>
            </a:r>
            <a:r>
              <a:rPr lang="en-US" b="1" dirty="0" err="1"/>
              <a:t>RStudio</a:t>
            </a:r>
            <a:r>
              <a:rPr lang="en-US" b="1" dirty="0"/>
              <a:t> CRAN Log Files – January 2016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Log-Files:</a:t>
            </a:r>
          </a:p>
          <a:p>
            <a:r>
              <a:rPr lang="en-US" dirty="0"/>
              <a:t>There is one log-file (uploaded in Moodle)</a:t>
            </a:r>
          </a:p>
          <a:p>
            <a:r>
              <a:rPr lang="en-US" dirty="0"/>
              <a:t>Log file have been modified: only package-name inside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Tasks:</a:t>
            </a:r>
          </a:p>
          <a:p>
            <a:r>
              <a:rPr lang="en-US" dirty="0"/>
              <a:t>Import log-files into HDFS</a:t>
            </a:r>
          </a:p>
          <a:p>
            <a:r>
              <a:rPr lang="en-US" dirty="0"/>
              <a:t>Use Hadoop wordcount to analyze package frequency in January 2016</a:t>
            </a:r>
          </a:p>
          <a:p>
            <a:pPr lvl="1"/>
            <a:r>
              <a:rPr lang="de-DE" dirty="0"/>
              <a:t>E</a:t>
            </a:r>
            <a:r>
              <a:rPr lang="en-US" dirty="0" err="1"/>
              <a:t>xport</a:t>
            </a:r>
            <a:r>
              <a:rPr lang="en-US" dirty="0"/>
              <a:t> out of HDFS </a:t>
            </a:r>
          </a:p>
          <a:p>
            <a:pPr lvl="1"/>
            <a:r>
              <a:rPr lang="en-US" dirty="0"/>
              <a:t>Visualize in R / Tableau or Python</a:t>
            </a:r>
          </a:p>
          <a:p>
            <a:pPr lvl="1"/>
            <a:r>
              <a:rPr lang="de-DE" dirty="0"/>
              <a:t>D</a:t>
            </a:r>
            <a:r>
              <a:rPr lang="en-US" dirty="0" err="1"/>
              <a:t>isplay</a:t>
            </a:r>
            <a:r>
              <a:rPr lang="en-US" dirty="0"/>
              <a:t> the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7293073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B333-2108-4041-8E1F-B945BCCE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CE5E1-A9CB-4FF6-95D8-2ADF82F1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Version 1: </a:t>
            </a:r>
            <a:r>
              <a:rPr lang="de-DE" dirty="0" err="1"/>
              <a:t>complete</a:t>
            </a:r>
            <a:r>
              <a:rPr lang="de-DE" dirty="0"/>
              <a:t> Log-File</a:t>
            </a:r>
          </a:p>
          <a:p>
            <a:r>
              <a:rPr lang="de-DE" dirty="0"/>
              <a:t>Version 2: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b="1" dirty="0" err="1"/>
              <a:t>We</a:t>
            </a:r>
            <a:r>
              <a:rPr lang="de-DE" b="1" dirty="0"/>
              <a:t> will </a:t>
            </a:r>
            <a:r>
              <a:rPr lang="de-DE" b="1" dirty="0" err="1"/>
              <a:t>use</a:t>
            </a:r>
            <a:r>
              <a:rPr lang="de-DE" b="1" dirty="0"/>
              <a:t> Version 2 in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case</a:t>
            </a:r>
            <a:r>
              <a:rPr lang="de-DE" b="1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6544"/>
      </p:ext>
    </p:extLst>
  </p:cSld>
  <p:clrMapOvr>
    <a:masterClrMapping/>
  </p:clrMapOvr>
</p:sld>
</file>

<file path=ppt/theme/theme1.xml><?xml version="1.0" encoding="utf-8"?>
<a:theme xmlns:a="http://schemas.openxmlformats.org/drawingml/2006/main" name="masem science - mod1">
  <a:themeElements>
    <a:clrScheme name="Benutzerdefiniert 1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FF910B"/>
      </a:accent1>
      <a:accent2>
        <a:srgbClr val="A4D083"/>
      </a:accent2>
      <a:accent3>
        <a:srgbClr val="80B2DD"/>
      </a:accent3>
      <a:accent4>
        <a:srgbClr val="8064A2"/>
      </a:accent4>
      <a:accent5>
        <a:srgbClr val="4BACC6"/>
      </a:accent5>
      <a:accent6>
        <a:srgbClr val="F5787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masem science - mod1</Template>
  <TotalTime>0</TotalTime>
  <Words>6010</Words>
  <Application>Microsoft Office PowerPoint</Application>
  <PresentationFormat>Bildschirmpräsentation (4:3)</PresentationFormat>
  <Paragraphs>1016</Paragraphs>
  <Slides>160</Slides>
  <Notes>7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160</vt:i4>
      </vt:variant>
    </vt:vector>
  </HeadingPairs>
  <TitlesOfParts>
    <vt:vector size="166" baseType="lpstr">
      <vt:lpstr>Arial</vt:lpstr>
      <vt:lpstr>Calibri</vt:lpstr>
      <vt:lpstr>Consolas</vt:lpstr>
      <vt:lpstr>Courier New</vt:lpstr>
      <vt:lpstr>masem science - mod1</vt:lpstr>
      <vt:lpstr>Worksheet</vt:lpstr>
      <vt:lpstr>Classical Big Data Systems:   HDFS (Data Lake), Apache Hadoop, Apache Pig and Apache HIVE</vt:lpstr>
      <vt:lpstr>PowerPoint-Präsentation</vt:lpstr>
      <vt:lpstr>What is Apache Hadoop? – Apache Hadoop Fundamentals</vt:lpstr>
      <vt:lpstr>Virtual Machine: Ubuntu 18.04.x LTS 64-bit Desktop</vt:lpstr>
      <vt:lpstr>Available Software</vt:lpstr>
      <vt:lpstr>System Requirements</vt:lpstr>
      <vt:lpstr>Running Hadoop Jobs</vt:lpstr>
      <vt:lpstr>Oracle Virtual Box: Resources</vt:lpstr>
      <vt:lpstr>Import VM Image</vt:lpstr>
      <vt:lpstr>VM: Change the settings</vt:lpstr>
      <vt:lpstr>Start the Virtual Machine!</vt:lpstr>
      <vt:lpstr>IP-Addresses</vt:lpstr>
      <vt:lpstr>Win Host-System: ping IP guest (Ubuntu) address from host (here: Win10)</vt:lpstr>
      <vt:lpstr>Install Guest-Edition</vt:lpstr>
      <vt:lpstr>Shared Clipboard / Drag and Drop / Shared Folder</vt:lpstr>
      <vt:lpstr>Shared Folder</vt:lpstr>
      <vt:lpstr>Shared Folder</vt:lpstr>
      <vt:lpstr>Setup Ubuntu: System Update</vt:lpstr>
      <vt:lpstr>System Checks: Check java-Version</vt:lpstr>
      <vt:lpstr>System Checks: LAMP: Check /var/www/ folder</vt:lpstr>
      <vt:lpstr>System Checks: Check Apache and Firewall</vt:lpstr>
      <vt:lpstr>System Checks: Default Ubuntu 18.04 Apache web page: Guest-Machine</vt:lpstr>
      <vt:lpstr>System Checks: Default Ubuntu 18.04 Apache web page from outside: Host</vt:lpstr>
      <vt:lpstr>System Checks: Check MySQL</vt:lpstr>
      <vt:lpstr>Please set up and check your system!</vt:lpstr>
      <vt:lpstr>Final System Setup</vt:lpstr>
      <vt:lpstr>How to shut the Virtual Machine Down: Use Save State!!</vt:lpstr>
      <vt:lpstr>Hadoop – single mode</vt:lpstr>
      <vt:lpstr>Run hadoop!</vt:lpstr>
      <vt:lpstr>Run Hadoop and Check Version!</vt:lpstr>
      <vt:lpstr>Hadoop Jobs (Single Mode)</vt:lpstr>
      <vt:lpstr>Please note!</vt:lpstr>
      <vt:lpstr>First Hadoop-Job: Examples</vt:lpstr>
      <vt:lpstr>First Hadoop-Job: Available Examples</vt:lpstr>
      <vt:lpstr>Hadoops core job: MAP REDUCE: Wordcount</vt:lpstr>
      <vt:lpstr>MapReduce Word Count Process</vt:lpstr>
      <vt:lpstr>MapReduce Word Count Process</vt:lpstr>
      <vt:lpstr>Inputs and Outputs</vt:lpstr>
      <vt:lpstr>Hadoop: Word Count - Comments</vt:lpstr>
      <vt:lpstr>Word Count in java: Mapper</vt:lpstr>
      <vt:lpstr>Word Count in java: Reducer</vt:lpstr>
      <vt:lpstr>Overview: Hadoop Commands</vt:lpstr>
      <vt:lpstr>Optional: Hadoop in single mode required!</vt:lpstr>
      <vt:lpstr>First Hadoop-Job: Wordcount</vt:lpstr>
      <vt:lpstr>Small Example - Run Hadoop in Single Mode</vt:lpstr>
      <vt:lpstr>Results</vt:lpstr>
      <vt:lpstr>YARN</vt:lpstr>
      <vt:lpstr>YARN</vt:lpstr>
      <vt:lpstr>YARN</vt:lpstr>
      <vt:lpstr>Hadoop in Pseudo-Distributed Mode</vt:lpstr>
      <vt:lpstr>Running Hadoop Jobs</vt:lpstr>
      <vt:lpstr>Overview: Setup Files</vt:lpstr>
      <vt:lpstr>Overview: Setup Files</vt:lpstr>
      <vt:lpstr>core-site.xml - Configuration</vt:lpstr>
      <vt:lpstr>hdfs-site.xml - Configuration</vt:lpstr>
      <vt:lpstr>mapred-site.xml - Configuration</vt:lpstr>
      <vt:lpstr>yarn-site.xml – Configuration</vt:lpstr>
      <vt:lpstr>tmp-Folder</vt:lpstr>
      <vt:lpstr>Option 1 - (2) Start all Services: Please use the script on Desktop: hadoop_startup.sh</vt:lpstr>
      <vt:lpstr>Option 1 - (2) Start all Services</vt:lpstr>
      <vt:lpstr>Check Daemons</vt:lpstr>
      <vt:lpstr>Interfaces: HDFS and Application Tracker</vt:lpstr>
      <vt:lpstr>HDFS: Browse the web interface for the NameNode: default: http://localhost:50070</vt:lpstr>
      <vt:lpstr>Application Tracker [Port 8088]</vt:lpstr>
      <vt:lpstr>Exercise: Make yourself familiar with the different system frontends!</vt:lpstr>
      <vt:lpstr>Check Daemons</vt:lpstr>
      <vt:lpstr>Lab 2: Top-10 R-packages in January 2016</vt:lpstr>
      <vt:lpstr>hdfs</vt:lpstr>
      <vt:lpstr>Check Content of HDFS Directories - required to execute MapReduce Jobs</vt:lpstr>
      <vt:lpstr>(5) Copy Input Files into Distributed Filesystem</vt:lpstr>
      <vt:lpstr>(5) Copy Input Files into Distributed Filesystem</vt:lpstr>
      <vt:lpstr>Wordcount on a pseudo-distributed system</vt:lpstr>
      <vt:lpstr>(6) Run wordcount</vt:lpstr>
      <vt:lpstr>(7) Examine Output Files</vt:lpstr>
      <vt:lpstr>(7) Examine Output Files</vt:lpstr>
      <vt:lpstr>(7) Examine Output Files</vt:lpstr>
      <vt:lpstr>LAB: Analyse works of shakespeare</vt:lpstr>
      <vt:lpstr>Download Shakespeare (~ 5.2 MB)</vt:lpstr>
      <vt:lpstr>Download Shakespeare</vt:lpstr>
      <vt:lpstr>TASK</vt:lpstr>
      <vt:lpstr>Stop hadoop system</vt:lpstr>
      <vt:lpstr>Notes</vt:lpstr>
      <vt:lpstr>(8) Option 1 - Stop Daemons: Use Script hadoop_stop.sh on Desktop!</vt:lpstr>
      <vt:lpstr>(8) Option 1 - Stop Daemons</vt:lpstr>
      <vt:lpstr>(8) Option 2 - Stop Daemons</vt:lpstr>
      <vt:lpstr>(8) Stop Daemons</vt:lpstr>
      <vt:lpstr>HDFS – Introduction</vt:lpstr>
      <vt:lpstr>HDFS – Short Intro</vt:lpstr>
      <vt:lpstr>HDFS Command Line</vt:lpstr>
      <vt:lpstr>Hadoop Command Line - Overview</vt:lpstr>
      <vt:lpstr>HDFS File Command Interface</vt:lpstr>
      <vt:lpstr>HDFS File Command Interface</vt:lpstr>
      <vt:lpstr>HDFS File Commands</vt:lpstr>
      <vt:lpstr>HDFS – Specific Commands</vt:lpstr>
      <vt:lpstr>HDFS Shell</vt:lpstr>
      <vt:lpstr>Web Interface: Utilities &gt; Browse the file system [Port 50070]</vt:lpstr>
      <vt:lpstr>Case Study 1</vt:lpstr>
      <vt:lpstr>Analyze RStudio CRAN Log-Files</vt:lpstr>
      <vt:lpstr>Structure of the data set</vt:lpstr>
      <vt:lpstr>Results in RStudio</vt:lpstr>
      <vt:lpstr>Results in MS Excel</vt:lpstr>
      <vt:lpstr>Example: 1/2016 – Start Hadoop-Services; use jps to check it!</vt:lpstr>
      <vt:lpstr>Use Shared-Folder to copy dataset from Host-System</vt:lpstr>
      <vt:lpstr>Load dataset into HDFS</vt:lpstr>
      <vt:lpstr>Load dataset into HDFS</vt:lpstr>
      <vt:lpstr>Check HDFS using Web-Interface</vt:lpstr>
      <vt:lpstr>Start wordcount</vt:lpstr>
      <vt:lpstr>Start wordcount</vt:lpstr>
      <vt:lpstr>MapReduce Job</vt:lpstr>
      <vt:lpstr>Extract Data from HDFS</vt:lpstr>
      <vt:lpstr>Hadoop Administration</vt:lpstr>
      <vt:lpstr>Agenda</vt:lpstr>
      <vt:lpstr>Adding and removing nodes from the cluster</vt:lpstr>
      <vt:lpstr>Verifying Cluster Health – Disk Space</vt:lpstr>
      <vt:lpstr>Starting / Stopping Components</vt:lpstr>
      <vt:lpstr>Configuration Files (1)</vt:lpstr>
      <vt:lpstr>Configuration Files (2)</vt:lpstr>
      <vt:lpstr>hadoop-env.sh settings (1)</vt:lpstr>
      <vt:lpstr>hadoop-env.sh settings (2)</vt:lpstr>
      <vt:lpstr>core-site.xml Settings (1)</vt:lpstr>
      <vt:lpstr>core-site.xml Settings (2)</vt:lpstr>
      <vt:lpstr>hdfs-site.xml Settings</vt:lpstr>
      <vt:lpstr>mapred-site.xml Settings (1)</vt:lpstr>
      <vt:lpstr>mapred-site.xml Settings (2)</vt:lpstr>
      <vt:lpstr>mapred-site.xml Settings (3)</vt:lpstr>
      <vt:lpstr>mapred-site.xml Settings (4)</vt:lpstr>
      <vt:lpstr>Configuring Hadoop - Example</vt:lpstr>
      <vt:lpstr>Configuring Hadoop - Example</vt:lpstr>
      <vt:lpstr>PowerPoint-Präsentation</vt:lpstr>
      <vt:lpstr>Hadoop Architecture &amp; HDFS</vt:lpstr>
      <vt:lpstr>Learning Objectives</vt:lpstr>
      <vt:lpstr>Agenda</vt:lpstr>
      <vt:lpstr>Terminology Review</vt:lpstr>
      <vt:lpstr>Terminology Review</vt:lpstr>
      <vt:lpstr>Terminology Review</vt:lpstr>
      <vt:lpstr>Terminology Review</vt:lpstr>
      <vt:lpstr>Terminology Review</vt:lpstr>
      <vt:lpstr>Terminology Review</vt:lpstr>
      <vt:lpstr>Pre Hadoop 2.2 Architecture</vt:lpstr>
      <vt:lpstr>Pre Hadoop 2.2 architecture</vt:lpstr>
      <vt:lpstr>Hadoop Distributed File System (HDFS)</vt:lpstr>
      <vt:lpstr>HDFS file blocks</vt:lpstr>
      <vt:lpstr>HDFS - Replication</vt:lpstr>
      <vt:lpstr>MapReduce Framework</vt:lpstr>
      <vt:lpstr>Type of Nodes – Overview – Hadoop V1 (outdated!)</vt:lpstr>
      <vt:lpstr>Types of Nodes - NameNode</vt:lpstr>
      <vt:lpstr>Types of Nodes - DataNode</vt:lpstr>
      <vt:lpstr>Types of Nodes – JobTracker</vt:lpstr>
      <vt:lpstr>Types of Nodes - TaskTracker</vt:lpstr>
      <vt:lpstr>Hadoop &gt; 2.2 Architecture</vt:lpstr>
      <vt:lpstr>Hadoop 2.2 Architecture</vt:lpstr>
      <vt:lpstr>YARN – Two main ideas</vt:lpstr>
      <vt:lpstr>YARN Overview</vt:lpstr>
      <vt:lpstr>Hadoop High Availability</vt:lpstr>
      <vt:lpstr>Hadoop Federation: Two main layers in HDFS</vt:lpstr>
      <vt:lpstr>Hadoop Federation: Multiple Namenodes / Namespaces</vt:lpstr>
      <vt:lpstr>Block Pool</vt:lpstr>
      <vt:lpstr>Rack (Topology) Awareness</vt:lpstr>
      <vt:lpstr>HDFS Architecture</vt:lpstr>
      <vt:lpstr>HDFS - Replication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masem_ws</dc:creator>
  <cp:lastModifiedBy>Guido Möser</cp:lastModifiedBy>
  <cp:revision>406</cp:revision>
  <dcterms:created xsi:type="dcterms:W3CDTF">2014-09-23T08:05:55Z</dcterms:created>
  <dcterms:modified xsi:type="dcterms:W3CDTF">2020-11-02T10:10:53Z</dcterms:modified>
</cp:coreProperties>
</file>